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3" r:id="rId3"/>
    <p:sldId id="276" r:id="rId4"/>
    <p:sldId id="277" r:id="rId5"/>
    <p:sldId id="278" r:id="rId6"/>
    <p:sldId id="279" r:id="rId7"/>
    <p:sldId id="280" r:id="rId8"/>
    <p:sldId id="281" r:id="rId9"/>
    <p:sldId id="284" r:id="rId10"/>
    <p:sldId id="291" r:id="rId11"/>
    <p:sldId id="299" r:id="rId12"/>
    <p:sldId id="292" r:id="rId13"/>
    <p:sldId id="293" r:id="rId14"/>
    <p:sldId id="298" r:id="rId15"/>
    <p:sldId id="290" r:id="rId16"/>
    <p:sldId id="269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rkonyi Anikó" initials="VA" lastIdx="1" clrIdx="0">
    <p:extLst>
      <p:ext uri="{19B8F6BF-5375-455C-9EA6-DF929625EA0E}">
        <p15:presenceInfo xmlns:p15="http://schemas.microsoft.com/office/powerpoint/2012/main" userId="S-1-5-21-1844237615-963894560-682003330-6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88686" autoAdjust="0"/>
  </p:normalViewPr>
  <p:slideViewPr>
    <p:cSldViewPr>
      <p:cViewPr varScale="1">
        <p:scale>
          <a:sx n="65" d="100"/>
          <a:sy n="65" d="100"/>
        </p:scale>
        <p:origin x="89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17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9E7C9-9033-4719-955E-BD535275BDF3}" type="datetimeFigureOut">
              <a:rPr lang="hu-HU" smtClean="0"/>
              <a:t>2019.09.17.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6118-50D4-4E25-9461-C525E653D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61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F16F1D-300B-4D86-B0FA-BFCC5E642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This</a:t>
            </a:r>
            <a:r>
              <a:rPr lang="hu-HU" dirty="0" smtClean="0"/>
              <a:t> is a TIME-T</a:t>
            </a:r>
            <a:r>
              <a:rPr lang="hu-HU" baseline="0" dirty="0" smtClean="0"/>
              <a:t> diagram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12 UTC </a:t>
            </a:r>
            <a:r>
              <a:rPr lang="hu-HU" baseline="0" dirty="0" err="1" smtClean="0"/>
              <a:t>runs</a:t>
            </a:r>
            <a:r>
              <a:rPr lang="hu-HU" baseline="0" dirty="0" smtClean="0"/>
              <a:t> in 0 </a:t>
            </a:r>
            <a:r>
              <a:rPr lang="hu-HU" baseline="0" dirty="0" err="1" smtClean="0"/>
              <a:t>timestep</a:t>
            </a:r>
            <a:r>
              <a:rPr lang="hu-HU" baseline="0" dirty="0" smtClean="0"/>
              <a:t>. The </a:t>
            </a:r>
            <a:r>
              <a:rPr lang="hu-HU" baseline="0" dirty="0" err="1" smtClean="0"/>
              <a:t>biggest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between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configurations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29th of </a:t>
            </a:r>
            <a:r>
              <a:rPr lang="hu-HU" baseline="0" dirty="0" err="1" smtClean="0"/>
              <a:t>January</a:t>
            </a:r>
            <a:r>
              <a:rPr lang="hu-HU" baseline="0" dirty="0" smtClean="0"/>
              <a:t>. AROME-3hourly has more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degrees</a:t>
            </a:r>
            <a:r>
              <a:rPr lang="hu-HU" baseline="0" dirty="0" smtClean="0"/>
              <a:t> Celsius RMSE,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AROME_</a:t>
            </a:r>
            <a:r>
              <a:rPr lang="hu-HU" baseline="0" dirty="0" err="1" smtClean="0"/>
              <a:t>combo</a:t>
            </a:r>
            <a:r>
              <a:rPr lang="hu-HU" baseline="0" dirty="0" smtClean="0"/>
              <a:t>_1hourly_surf3 and surf 6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around</a:t>
            </a:r>
            <a:r>
              <a:rPr lang="hu-HU" baseline="0" dirty="0" smtClean="0"/>
              <a:t> 1 </a:t>
            </a:r>
            <a:r>
              <a:rPr lang="hu-HU" baseline="0" dirty="0" err="1" smtClean="0"/>
              <a:t>degree</a:t>
            </a:r>
            <a:r>
              <a:rPr lang="hu-HU" baseline="0" dirty="0" smtClean="0"/>
              <a:t> Celsius RMSE. I had </a:t>
            </a:r>
            <a:r>
              <a:rPr lang="hu-HU" baseline="0" dirty="0" err="1" smtClean="0"/>
              <a:t>examined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background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unusual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difference</a:t>
            </a:r>
            <a:r>
              <a:rPr lang="hu-HU" baseline="0" dirty="0" smtClean="0"/>
              <a:t>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8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temperature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forecasts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RMSE. AROME_combo_surf3 and surf6 </a:t>
            </a:r>
            <a:r>
              <a:rPr lang="hu-HU" baseline="0" dirty="0" err="1" smtClean="0"/>
              <a:t>proved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closer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reality</a:t>
            </a:r>
            <a:r>
              <a:rPr lang="hu-HU" baseline="0" dirty="0" smtClean="0"/>
              <a:t>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Here, it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seen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cause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error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lack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cloudcover</a:t>
            </a:r>
            <a:r>
              <a:rPr lang="hu-HU" baseline="0" dirty="0" smtClean="0"/>
              <a:t> in AROME_3hourly and in AROME_1hourly.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usually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happens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Carpathian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clouds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stuck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during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winter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situation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NWPs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usually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serve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accurate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forecast</a:t>
            </a:r>
            <a:r>
              <a:rPr lang="hu-HU" baseline="0" dirty="0" smtClean="0"/>
              <a:t>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7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FF16F1D-300B-4D86-B0FA-BFCC5E6422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368800" y="4652963"/>
            <a:ext cx="4392613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63575" y="2944813"/>
            <a:ext cx="83010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290512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5915025" y="6307138"/>
            <a:ext cx="16097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hu-HU" sz="1400" i="1" dirty="0" smtClean="0">
                <a:solidFill>
                  <a:srgbClr val="A9B2BD"/>
                </a:solidFill>
              </a:rPr>
              <a:t>Alapítva: 1870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1476375" y="179388"/>
            <a:ext cx="66246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hu-HU" sz="2400" b="1" dirty="0" smtClean="0">
                <a:solidFill>
                  <a:srgbClr val="A9B2BD"/>
                </a:solidFill>
              </a:rPr>
              <a:t>ORSZÁGOS  METEOROLÓGIAI SZOLGÁLAT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20725"/>
            <a:ext cx="9144000" cy="14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725" y="720725"/>
            <a:ext cx="144463" cy="613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23838"/>
            <a:ext cx="900113" cy="96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00788"/>
            <a:ext cx="900113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663575" y="2944813"/>
            <a:ext cx="83010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725"/>
            <a:ext cx="9144000" cy="14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720725"/>
            <a:ext cx="144463" cy="613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3838"/>
            <a:ext cx="900113" cy="96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451725" y="6381750"/>
            <a:ext cx="1692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hu-HU" b="1" dirty="0" err="1" smtClean="0">
                <a:solidFill>
                  <a:srgbClr val="A9B2BD"/>
                </a:solidFill>
              </a:rPr>
              <a:t>www.met.hu</a:t>
            </a:r>
            <a:endParaRPr lang="hu-HU" b="1" dirty="0" smtClean="0">
              <a:solidFill>
                <a:srgbClr val="A9B2BD"/>
              </a:solidFill>
            </a:endParaRPr>
          </a:p>
        </p:txBody>
      </p:sp>
      <p:sp>
        <p:nvSpPr>
          <p:cNvPr id="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16632"/>
            <a:ext cx="8424936" cy="6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+mj-lt"/>
                <a:cs typeface="Arabic Typesetting" pitchFamily="66" charset="-78"/>
              </a:defRPr>
            </a:lvl1pPr>
          </a:lstStyle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3608" y="1187450"/>
            <a:ext cx="777686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Century" pitchFamily="18" charset="0"/>
              </a:defRPr>
            </a:lvl1pPr>
            <a:lvl2pPr>
              <a:defRPr>
                <a:solidFill>
                  <a:srgbClr val="000099"/>
                </a:solidFill>
                <a:latin typeface="Century" pitchFamily="18" charset="0"/>
              </a:defRPr>
            </a:lvl2pPr>
            <a:lvl3pPr>
              <a:defRPr>
                <a:solidFill>
                  <a:srgbClr val="000099"/>
                </a:solidFill>
                <a:latin typeface="Century" pitchFamily="18" charset="0"/>
              </a:defRPr>
            </a:lvl3pPr>
            <a:lvl4pPr>
              <a:defRPr>
                <a:solidFill>
                  <a:srgbClr val="000099"/>
                </a:solidFill>
                <a:latin typeface="Century" pitchFamily="18" charset="0"/>
              </a:defRPr>
            </a:lvl4pPr>
            <a:lvl5pPr>
              <a:defRPr>
                <a:solidFill>
                  <a:srgbClr val="000099"/>
                </a:solidFill>
                <a:latin typeface="Century" pitchFamily="18" charset="0"/>
              </a:defRPr>
            </a:lvl5pPr>
          </a:lstStyle>
          <a:p>
            <a:pPr lvl="0"/>
            <a:r>
              <a:rPr lang="en-GB" noProof="0" dirty="0" smtClean="0"/>
              <a:t>Click to edit the outline text format</a:t>
            </a:r>
          </a:p>
          <a:p>
            <a:pPr lvl="1"/>
            <a:r>
              <a:rPr lang="en-GB" noProof="0" dirty="0" smtClean="0"/>
              <a:t>Second Outline Level</a:t>
            </a:r>
          </a:p>
          <a:p>
            <a:pPr lvl="2"/>
            <a:r>
              <a:rPr lang="en-GB" noProof="0" dirty="0" smtClean="0"/>
              <a:t>Third Outline Level</a:t>
            </a:r>
          </a:p>
          <a:p>
            <a:pPr lvl="3"/>
            <a:r>
              <a:rPr lang="en-GB" noProof="0" dirty="0" smtClean="0"/>
              <a:t>Fourth Outline Level</a:t>
            </a:r>
          </a:p>
          <a:p>
            <a:pPr lvl="4"/>
            <a:r>
              <a:rPr lang="en-GB" noProof="0" dirty="0" smtClean="0"/>
              <a:t>Fifth Outline Level</a:t>
            </a:r>
          </a:p>
          <a:p>
            <a:pPr lvl="4"/>
            <a:r>
              <a:rPr lang="en-GB" noProof="0" dirty="0" smtClean="0"/>
              <a:t>Sixth Outline Level</a:t>
            </a:r>
          </a:p>
          <a:p>
            <a:pPr lvl="4"/>
            <a:r>
              <a:rPr lang="en-GB" noProof="0" dirty="0" smtClean="0"/>
              <a:t>Seventh Outline Level</a:t>
            </a:r>
          </a:p>
          <a:p>
            <a:pPr lvl="4"/>
            <a:r>
              <a:rPr lang="en-GB" noProof="0" dirty="0" smtClean="0"/>
              <a:t>Eighth Outline Level</a:t>
            </a:r>
          </a:p>
          <a:p>
            <a:pPr lvl="4"/>
            <a:r>
              <a:rPr lang="en-GB" noProof="0" dirty="0" smtClean="0"/>
              <a:t>Ninth Outline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  <a:p>
            <a:pPr lvl="4"/>
            <a:r>
              <a:rPr lang="en-GB" altLang="hu-HU" smtClean="0"/>
              <a:t>Eighth Outline Level</a:t>
            </a:r>
          </a:p>
          <a:p>
            <a:pPr lvl="4"/>
            <a:r>
              <a:rPr lang="en-GB" altLang="hu-HU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9A50A-2EFE-4952-87DE-2FE3387918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284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07704" y="2204864"/>
            <a:ext cx="62247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hu-H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hourly</a:t>
            </a:r>
            <a:r>
              <a:rPr lang="hu-H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</a:t>
            </a:r>
          </a:p>
          <a:p>
            <a:endParaRPr lang="hu-H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373216"/>
            <a:ext cx="2812641" cy="11049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376054" y="3364999"/>
            <a:ext cx="328808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Anikó Várkonyi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</a:rPr>
              <a:t>v</a:t>
            </a:r>
            <a:r>
              <a:rPr lang="hu-HU" sz="2800" dirty="0" smtClean="0">
                <a:solidFill>
                  <a:srgbClr val="002060"/>
                </a:solidFill>
              </a:rPr>
              <a:t>arkonyi.a@met.hu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29/01/2017 12 UTC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/>
          <a:stretch/>
        </p:blipFill>
        <p:spPr>
          <a:xfrm>
            <a:off x="1691680" y="1952836"/>
            <a:ext cx="6095216" cy="3703687"/>
          </a:xfrm>
        </p:spPr>
      </p:pic>
      <p:cxnSp>
        <p:nvCxnSpPr>
          <p:cNvPr id="5" name="Egyenes összekötő nyíllal 4"/>
          <p:cNvCxnSpPr/>
          <p:nvPr/>
        </p:nvCxnSpPr>
        <p:spPr bwMode="auto">
          <a:xfrm>
            <a:off x="6084168" y="1412776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1954248" y="582725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2060"/>
                </a:solidFill>
              </a:rPr>
              <a:t>This</a:t>
            </a:r>
            <a:r>
              <a:rPr lang="hu-HU" dirty="0">
                <a:solidFill>
                  <a:srgbClr val="002060"/>
                </a:solidFill>
              </a:rPr>
              <a:t> is a TIME-T diagram 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12 UTC </a:t>
            </a:r>
            <a:r>
              <a:rPr lang="hu-HU" dirty="0" err="1">
                <a:solidFill>
                  <a:srgbClr val="002060"/>
                </a:solidFill>
              </a:rPr>
              <a:t>runs</a:t>
            </a:r>
            <a:r>
              <a:rPr lang="hu-HU" dirty="0">
                <a:solidFill>
                  <a:srgbClr val="002060"/>
                </a:solidFill>
              </a:rPr>
              <a:t> in 0 </a:t>
            </a:r>
            <a:r>
              <a:rPr lang="hu-HU" dirty="0" err="1">
                <a:solidFill>
                  <a:srgbClr val="002060"/>
                </a:solidFill>
              </a:rPr>
              <a:t>timestep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29/01/2017 12 UTC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20" y="3429000"/>
            <a:ext cx="3810739" cy="3304130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6" y="1340768"/>
            <a:ext cx="4680520" cy="3243454"/>
          </a:xfrm>
        </p:spPr>
      </p:pic>
      <p:sp>
        <p:nvSpPr>
          <p:cNvPr id="6" name="Szövegdoboz 5"/>
          <p:cNvSpPr txBox="1"/>
          <p:nvPr/>
        </p:nvSpPr>
        <p:spPr>
          <a:xfrm>
            <a:off x="1115616" y="10647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2060"/>
                </a:solidFill>
              </a:rPr>
              <a:t>AROME_3hourly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515944" y="10527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2060"/>
                </a:solidFill>
              </a:rPr>
              <a:t>AROME_1hourly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5576" y="455997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AROME_combo_1hourly_surf3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81526" y="455997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AROME_combo_1hourly_surf6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372200" y="291673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002060"/>
                </a:solidFill>
              </a:rPr>
              <a:t>Measurements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29/01/2017 12 UTC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90" y="3501787"/>
            <a:ext cx="4547844" cy="33303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4" y="1315042"/>
            <a:ext cx="4503704" cy="312092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115616" y="99419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2060"/>
                </a:solidFill>
              </a:rPr>
              <a:t>AROME_3hourly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515944" y="98213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2060"/>
                </a:solidFill>
              </a:rPr>
              <a:t>AROME_1hourly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55576" y="448937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AROME_combo_1hourly_surf3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526" y="448937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AROME_combo_1hourly_surf6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053483" y="316323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2060"/>
                </a:solidFill>
              </a:rPr>
              <a:t>HRV </a:t>
            </a:r>
            <a:r>
              <a:rPr lang="hu-HU" sz="1600" dirty="0" err="1" smtClean="0">
                <a:solidFill>
                  <a:srgbClr val="002060"/>
                </a:solidFill>
              </a:rPr>
              <a:t>composite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smtClean="0">
                <a:solidFill>
                  <a:srgbClr val="002060"/>
                </a:solidFill>
              </a:rPr>
              <a:t>fog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2060"/>
                </a:solidFill>
              </a:rPr>
              <a:t>Number</a:t>
            </a:r>
            <a:r>
              <a:rPr lang="hu-HU" dirty="0" smtClean="0">
                <a:solidFill>
                  <a:srgbClr val="002060"/>
                </a:solidFill>
              </a:rPr>
              <a:t> of </a:t>
            </a:r>
            <a:r>
              <a:rPr lang="hu-HU" dirty="0" err="1" smtClean="0">
                <a:solidFill>
                  <a:srgbClr val="002060"/>
                </a:solidFill>
              </a:rPr>
              <a:t>obsevations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in</a:t>
            </a:r>
            <a:r>
              <a:rPr lang="hu-HU" dirty="0" smtClean="0">
                <a:solidFill>
                  <a:srgbClr val="002060"/>
                </a:solidFill>
              </a:rPr>
              <a:t> CANARI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310" y="3140968"/>
            <a:ext cx="7777162" cy="106319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87624" y="1347231"/>
            <a:ext cx="6840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- I </a:t>
            </a:r>
            <a:r>
              <a:rPr lang="hu-HU" sz="2000" dirty="0" err="1" smtClean="0">
                <a:solidFill>
                  <a:srgbClr val="002060"/>
                </a:solidFill>
              </a:rPr>
              <a:t>checked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the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number</a:t>
            </a:r>
            <a:r>
              <a:rPr lang="hu-HU" sz="2000" dirty="0">
                <a:solidFill>
                  <a:srgbClr val="002060"/>
                </a:solidFill>
              </a:rPr>
              <a:t> of </a:t>
            </a:r>
            <a:r>
              <a:rPr lang="hu-HU" sz="2000" dirty="0" err="1">
                <a:solidFill>
                  <a:srgbClr val="002060"/>
                </a:solidFill>
              </a:rPr>
              <a:t>observations</a:t>
            </a:r>
            <a:r>
              <a:rPr lang="hu-HU" sz="2000" dirty="0">
                <a:solidFill>
                  <a:srgbClr val="002060"/>
                </a:solidFill>
              </a:rPr>
              <a:t> in </a:t>
            </a:r>
            <a:r>
              <a:rPr lang="hu-HU" sz="2000" dirty="0" smtClean="0">
                <a:solidFill>
                  <a:srgbClr val="002060"/>
                </a:solidFill>
              </a:rPr>
              <a:t>CANARI</a:t>
            </a:r>
          </a:p>
          <a:p>
            <a:r>
              <a:rPr lang="hu-HU" sz="2000" dirty="0" smtClean="0">
                <a:solidFill>
                  <a:srgbClr val="002060"/>
                </a:solidFill>
              </a:rPr>
              <a:t>-</a:t>
            </a:r>
            <a:r>
              <a:rPr lang="hu-HU" sz="2000" dirty="0" err="1" smtClean="0">
                <a:solidFill>
                  <a:srgbClr val="002060"/>
                </a:solidFill>
              </a:rPr>
              <a:t>There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was</a:t>
            </a:r>
            <a:r>
              <a:rPr lang="hu-HU" sz="2000" dirty="0">
                <a:solidFill>
                  <a:srgbClr val="002060"/>
                </a:solidFill>
              </a:rPr>
              <a:t> no </a:t>
            </a:r>
            <a:r>
              <a:rPr lang="hu-HU" sz="2000" dirty="0" err="1">
                <a:solidFill>
                  <a:srgbClr val="002060"/>
                </a:solidFill>
              </a:rPr>
              <a:t>significant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difference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between</a:t>
            </a:r>
            <a:r>
              <a:rPr lang="hu-HU" sz="2000" dirty="0">
                <a:solidFill>
                  <a:srgbClr val="002060"/>
                </a:solidFill>
              </a:rPr>
              <a:t> 1 </a:t>
            </a:r>
            <a:r>
              <a:rPr lang="hu-HU" sz="2000" dirty="0" err="1">
                <a:solidFill>
                  <a:srgbClr val="002060"/>
                </a:solidFill>
              </a:rPr>
              <a:t>hourly</a:t>
            </a:r>
            <a:r>
              <a:rPr lang="hu-HU" sz="2000" dirty="0">
                <a:solidFill>
                  <a:srgbClr val="002060"/>
                </a:solidFill>
              </a:rPr>
              <a:t> and </a:t>
            </a:r>
            <a:r>
              <a:rPr lang="hu-HU" sz="2000" dirty="0" smtClean="0">
                <a:solidFill>
                  <a:srgbClr val="002060"/>
                </a:solidFill>
              </a:rPr>
              <a:t>        3 </a:t>
            </a:r>
            <a:r>
              <a:rPr lang="hu-HU" sz="2000" dirty="0" err="1" smtClean="0">
                <a:solidFill>
                  <a:srgbClr val="002060"/>
                </a:solidFill>
              </a:rPr>
              <a:t>hourly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</a:rPr>
              <a:t>numbers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ECHKEVO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3" y="3501008"/>
            <a:ext cx="3840597" cy="2880000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76" y="3501008"/>
            <a:ext cx="3888432" cy="288032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32775" y="1052576"/>
            <a:ext cx="74150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spin-up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ECHKEVO</a:t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show that model spin-up is less than one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 increase after 1 and 2 hour due to coupling</a:t>
            </a:r>
            <a:r>
              <a:rPr lang="hu-H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07292" y="3120208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760817" y="3115002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hu-HU" altLang="hu-H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hu-HU" altLang="hu-H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196752"/>
            <a:ext cx="7992566" cy="518457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AROME_1hourly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than AROME_3hourly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2 m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accuracy were provided by reduction of surface assimilation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show a bigger difference between the performance of configurations in January comparing to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onsidering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there is no significant difference between the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examine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periods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 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assimilate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GNSS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RUC</a:t>
            </a: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    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evaluate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increments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79712" y="2708920"/>
            <a:ext cx="6208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  <a:endParaRPr lang="hu-H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340768"/>
            <a:ext cx="10515600" cy="4351338"/>
          </a:xfrm>
        </p:spPr>
        <p:txBody>
          <a:bodyPr/>
          <a:lstStyle/>
          <a:p>
            <a:pPr marL="0" indent="0"/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1.,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hu-H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2.,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endParaRPr lang="hu-H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3.,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u-H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4.,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endParaRPr lang="hu-H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hu-HU" altLang="hu-H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628800"/>
            <a:ext cx="10515600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experiments were based on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</a:t>
            </a:r>
            <a:r>
              <a:rPr lang="hu-H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cut-off time in 1 hourly RUC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model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hu-H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at 00,06,12,18 UTC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hu-H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 range </a:t>
            </a:r>
          </a:p>
          <a:p>
            <a:pPr marL="0" indent="0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10515600" cy="4351338"/>
          </a:xfrm>
        </p:spPr>
        <p:txBody>
          <a:bodyPr/>
          <a:lstStyle/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1.,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AROME_3hourly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original settings of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2.,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AROME_1hourly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1 hourly DA cycle for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3DVAR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data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3.,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AROME_combo_1hourly_surf3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combination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hourly cycle for 3DVAR and 3 hourly cycles for surface data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4.,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AROME_combo_1hourly_surf6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combination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hourly cycle for 3DVAR and 6 hourly cycles for surface data</a:t>
            </a:r>
          </a:p>
          <a:p>
            <a:pPr marL="0" indent="0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10515600" cy="4351338"/>
          </a:xfrm>
        </p:spPr>
        <p:txBody>
          <a:bodyPr/>
          <a:lstStyle/>
          <a:p>
            <a:pPr marL="0" indent="0"/>
            <a:r>
              <a:rPr lang="hu-H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/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between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08/01/2017 and 06/02/2017</a:t>
            </a: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extremely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cold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hu-H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between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04/05/2019 and 02/06/2019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extremely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rainy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10515600" cy="4351338"/>
          </a:xfrm>
        </p:spPr>
        <p:txBody>
          <a:bodyPr/>
          <a:lstStyle/>
          <a:p>
            <a:pPr marL="0" inden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080000"/>
            <a:ext cx="7481067" cy="4680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74484" y="5836122"/>
            <a:ext cx="76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RMSE of 2m </a:t>
            </a:r>
            <a:r>
              <a:rPr lang="hu-HU" dirty="0" err="1" smtClean="0">
                <a:solidFill>
                  <a:srgbClr val="002060"/>
                </a:solidFill>
              </a:rPr>
              <a:t>temperature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function</a:t>
            </a:r>
            <a:r>
              <a:rPr lang="hu-HU" dirty="0" smtClean="0">
                <a:solidFill>
                  <a:srgbClr val="002060"/>
                </a:solidFill>
              </a:rPr>
              <a:t> of </a:t>
            </a:r>
            <a:r>
              <a:rPr lang="hu-HU" dirty="0" err="1" smtClean="0">
                <a:solidFill>
                  <a:srgbClr val="002060"/>
                </a:solidFill>
              </a:rPr>
              <a:t>timestep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the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first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period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10515600" cy="4351338"/>
          </a:xfrm>
        </p:spPr>
        <p:txBody>
          <a:bodyPr/>
          <a:lstStyle/>
          <a:p>
            <a:pPr marL="0" inden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080000"/>
            <a:ext cx="7481065" cy="468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691680" y="5781335"/>
            <a:ext cx="76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BIAS of 2m </a:t>
            </a:r>
            <a:r>
              <a:rPr lang="hu-HU" dirty="0" err="1" smtClean="0">
                <a:solidFill>
                  <a:srgbClr val="002060"/>
                </a:solidFill>
              </a:rPr>
              <a:t>temperature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function</a:t>
            </a:r>
            <a:r>
              <a:rPr lang="hu-HU" dirty="0" smtClean="0">
                <a:solidFill>
                  <a:srgbClr val="002060"/>
                </a:solidFill>
              </a:rPr>
              <a:t> of </a:t>
            </a:r>
            <a:r>
              <a:rPr lang="hu-HU" dirty="0" err="1" smtClean="0">
                <a:solidFill>
                  <a:srgbClr val="002060"/>
                </a:solidFill>
              </a:rPr>
              <a:t>timestep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the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first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period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10515600" cy="4351338"/>
          </a:xfrm>
        </p:spPr>
        <p:txBody>
          <a:bodyPr/>
          <a:lstStyle/>
          <a:p>
            <a:pPr marL="0" inden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080000"/>
            <a:ext cx="7481066" cy="468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296199" y="5781334"/>
            <a:ext cx="76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RMSE of 2m </a:t>
            </a:r>
            <a:r>
              <a:rPr lang="hu-HU" dirty="0" err="1" smtClean="0">
                <a:solidFill>
                  <a:srgbClr val="002060"/>
                </a:solidFill>
              </a:rPr>
              <a:t>temperature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function</a:t>
            </a:r>
            <a:r>
              <a:rPr lang="hu-HU" dirty="0" smtClean="0">
                <a:solidFill>
                  <a:srgbClr val="002060"/>
                </a:solidFill>
              </a:rPr>
              <a:t> of </a:t>
            </a:r>
            <a:r>
              <a:rPr lang="hu-HU" dirty="0" err="1" smtClean="0">
                <a:solidFill>
                  <a:srgbClr val="002060"/>
                </a:solidFill>
              </a:rPr>
              <a:t>timestep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the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second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period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76262"/>
          </a:xfrm>
        </p:spPr>
        <p:txBody>
          <a:bodyPr/>
          <a:lstStyle/>
          <a:p>
            <a:pPr eaLnBrk="1" hangingPunct="1"/>
            <a:r>
              <a:rPr lang="hu-HU" altLang="hu-HU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u-HU" altLang="hu-H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10515600" cy="4351338"/>
          </a:xfrm>
        </p:spPr>
        <p:txBody>
          <a:bodyPr/>
          <a:lstStyle/>
          <a:p>
            <a:pPr marL="0" inden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080000"/>
            <a:ext cx="7481066" cy="468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691680" y="5781335"/>
            <a:ext cx="76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BIAS of 2m </a:t>
            </a:r>
            <a:r>
              <a:rPr lang="hu-HU" dirty="0" err="1" smtClean="0">
                <a:solidFill>
                  <a:srgbClr val="002060"/>
                </a:solidFill>
              </a:rPr>
              <a:t>temperature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function</a:t>
            </a:r>
            <a:r>
              <a:rPr lang="hu-HU" dirty="0" smtClean="0">
                <a:solidFill>
                  <a:srgbClr val="002060"/>
                </a:solidFill>
              </a:rPr>
              <a:t> of </a:t>
            </a:r>
            <a:r>
              <a:rPr lang="hu-HU" dirty="0" err="1" smtClean="0">
                <a:solidFill>
                  <a:srgbClr val="002060"/>
                </a:solidFill>
              </a:rPr>
              <a:t>timestep</a:t>
            </a: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 smtClean="0">
                <a:solidFill>
                  <a:srgbClr val="002060"/>
                </a:solidFill>
              </a:rPr>
              <a:t>the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second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period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426</Words>
  <Application>Microsoft Office PowerPoint</Application>
  <PresentationFormat>Diavetítés a képernyőre (4:3 oldalarány)</PresentationFormat>
  <Paragraphs>85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Microsoft YaHei</vt:lpstr>
      <vt:lpstr>Arabic Typesetting</vt:lpstr>
      <vt:lpstr>Arial</vt:lpstr>
      <vt:lpstr>Century</vt:lpstr>
      <vt:lpstr>Times New Roman</vt:lpstr>
      <vt:lpstr>Wingdings</vt:lpstr>
      <vt:lpstr>Office-téma</vt:lpstr>
      <vt:lpstr>PowerPoint-bemutató</vt:lpstr>
      <vt:lpstr>Outline</vt:lpstr>
      <vt:lpstr>Technical parameters</vt:lpstr>
      <vt:lpstr>Experiments</vt:lpstr>
      <vt:lpstr>Periods</vt:lpstr>
      <vt:lpstr>Results</vt:lpstr>
      <vt:lpstr>Results</vt:lpstr>
      <vt:lpstr>Results</vt:lpstr>
      <vt:lpstr>Results</vt:lpstr>
      <vt:lpstr>29/01/2017 12 UTC</vt:lpstr>
      <vt:lpstr>29/01/2017 12 UTC</vt:lpstr>
      <vt:lpstr>29/01/2017 12 UTC</vt:lpstr>
      <vt:lpstr>Number of obsevations in CANARI</vt:lpstr>
      <vt:lpstr>ECHKEVO</vt:lpstr>
      <vt:lpstr>Conclusions and future plans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Várkonyi Anikó</dc:creator>
  <cp:lastModifiedBy>Kardos Péter</cp:lastModifiedBy>
  <cp:revision>108</cp:revision>
  <cp:lastPrinted>1601-01-01T00:00:00Z</cp:lastPrinted>
  <dcterms:created xsi:type="dcterms:W3CDTF">2013-11-12T12:47:42Z</dcterms:created>
  <dcterms:modified xsi:type="dcterms:W3CDTF">2019-09-17T13:58:28Z</dcterms:modified>
</cp:coreProperties>
</file>