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firstSlideNum="0" strictFirstAndLastChars="0" saveSubsetFonts="1" showSpecialPlsOnTitleSld="0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6858000" cx="9144000"/>
  <p:notesSz cx="6858000" cy="9144000"/>
  <p:embeddedFontLst>
    <p:embeddedFont>
      <p:font typeface="Gill Sans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GillSans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GillSans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nwcsaf.org/cma_description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audi.com/en/experience-audi/audi-sport/r-rs-serial-models/r8/r8-v10-decennium.html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quora.com/What-is-the-maximum-range-a-ground-radar-can-detect-a-target-taking-in-account-earths-curvature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60c15b4de0_5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60c15b4de0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60c15b4de0_5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60c15b4de0_5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60c15b4de0_5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60c15b4de0_5_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60c15b4de0_5_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60c15b4de0_5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60c15b4de0_5_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60c15b4de0_5_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60c15b4de0_5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60c15b4de0_5_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60c15b4de0_5_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60c15b4de0_5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g60c15b4de0_5_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60c15b4de0_5_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60c15b4de0_5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g60c15b4de0_5_3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60c15b4de0_5_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60c15b4de0_5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60c15b4de0_5_4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0c15b4de0_5_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0c15b4de0_5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http://www.nwcsaf.org/cma_description</a:t>
            </a:r>
            <a:endParaRPr/>
          </a:p>
        </p:txBody>
      </p:sp>
      <p:sp>
        <p:nvSpPr>
          <p:cNvPr id="327" name="Google Shape;327;g60c15b4de0_5_5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60c15b4de0_9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60c15b4de0_9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g60c15b4de0_9_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60c15b4de0_6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60c15b4de0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g60c15b4de0_6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60c15b4de0_5_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60c15b4de0_5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g60c15b4de0_5_6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60c15b4de0_1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60c15b4de0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https://www.audi.com/en/experience-audi/audi-sport/r-rs-serial-models/r8/r8-v10-decennium.html</a:t>
            </a:r>
            <a:endParaRPr/>
          </a:p>
        </p:txBody>
      </p:sp>
      <p:sp>
        <p:nvSpPr>
          <p:cNvPr id="364" name="Google Shape;364;g60c15b4de0_1_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0c15b4de0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60c15b4de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60c15b4de0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60c15b4de0_0_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60c15b4de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60c15b4de0_0_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60c15b4de0_1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60c15b4de0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60c15b4de0_1_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60c15b4de0_2_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60c15b4de0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(((250000)^2)/2)/(6378000)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4899.65506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50">
                <a:solidFill>
                  <a:srgbClr val="F9F4E4"/>
                </a:solidFill>
                <a:highlight>
                  <a:srgbClr val="101C2E"/>
                </a:highlight>
              </a:rPr>
              <a:t>cosine theorem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Non standard propagation when not 4/3 occurance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60c15b4de0_4_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60c15b4de0_4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https://www.quora.com/What-is-the-maximum-range-a-ground-radar-can-detect-a-target-taking-in-account-earths-curvature</a:t>
            </a:r>
            <a:endParaRPr/>
          </a:p>
        </p:txBody>
      </p:sp>
      <p:sp>
        <p:nvSpPr>
          <p:cNvPr id="244" name="Google Shape;244;g60c15b4de0_4_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0c15b4de0_4_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60c15b4de0_4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60c15b4de0_4_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0c15b4de0_4_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0c15b4de0_4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60c15b4de0_4_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folie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/>
          <p:nvPr>
            <p:ph type="ctrTitle"/>
          </p:nvPr>
        </p:nvSpPr>
        <p:spPr>
          <a:xfrm>
            <a:off x="1219200" y="38862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1219200" y="5124450"/>
            <a:ext cx="6858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600"/>
              </a:spcBef>
              <a:spcAft>
                <a:spcPts val="0"/>
              </a:spcAft>
              <a:buSzPts val="1520"/>
              <a:buNone/>
              <a:defRPr sz="2000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algn="ctr">
              <a:spcBef>
                <a:spcPts val="500"/>
              </a:spcBef>
              <a:spcAft>
                <a:spcPts val="0"/>
              </a:spcAft>
              <a:buSzPts val="1368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68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spcBef>
                <a:spcPts val="300"/>
              </a:spcBef>
              <a:spcAft>
                <a:spcPts val="0"/>
              </a:spcAft>
              <a:buSzPts val="1260"/>
              <a:buNone/>
              <a:defRPr/>
            </a:lvl5pPr>
            <a:lvl6pPr lvl="5" algn="ctr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6pPr>
            <a:lvl7pPr lvl="6" algn="ctr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7pPr>
            <a:lvl8pPr lvl="7" algn="ctr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8pPr>
            <a:lvl9pPr lvl="8" algn="ctr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0" type="dt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1216152" y="6355080"/>
            <a:ext cx="1219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cap="rnd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und vertikaler Text" type="vertTx">
  <p:cSld name="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" type="body"/>
          </p:nvPr>
        </p:nvSpPr>
        <p:spPr>
          <a:xfrm rot="5400000">
            <a:off x="2116836" y="-440436"/>
            <a:ext cx="4910328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5468" lvl="0" marL="457200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indent="-315468" lvl="1" marL="9144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indent="-315467" lvl="2" marL="13716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indent="-308610" lvl="3" marL="182880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indent="-308610" lvl="4" marL="228600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indent="-314325" lvl="5" marL="27432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indent="-314325" lvl="6" marL="32004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indent="-314325" lvl="7" marL="36576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indent="-314325" lvl="8" marL="41148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/>
        </p:txBody>
      </p:sp>
      <p:sp>
        <p:nvSpPr>
          <p:cNvPr id="93" name="Google Shape;93;p11"/>
          <p:cNvSpPr txBox="1"/>
          <p:nvPr>
            <p:ph idx="10" type="dt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 txBox="1"/>
          <p:nvPr>
            <p:ph idx="11" type="ftr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1"/>
          <p:cNvSpPr txBox="1"/>
          <p:nvPr>
            <p:ph idx="12" type="sldNum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kaler Titel und Text" showMasterSp="0" type="vertTitleAndTx">
  <p:cSld name="VERTICAL_TITLE_AND_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5468" lvl="0" marL="457200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indent="-315468" lvl="1" marL="9144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indent="-315467" lvl="2" marL="13716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indent="-308610" lvl="3" marL="182880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indent="-308610" lvl="4" marL="228600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indent="-314325" lvl="5" marL="27432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indent="-314325" lvl="6" marL="32004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indent="-314325" lvl="7" marL="36576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indent="-314325" lvl="8" marL="41148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10" type="dt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2"/>
          <p:cNvSpPr txBox="1"/>
          <p:nvPr>
            <p:ph idx="11" type="ftr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2" type="sldNum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2" name="Google Shape;102;p12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03" name="Google Shape;103;p12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04" name="Google Shape;104;p12"/>
          <p:cNvCxnSpPr/>
          <p:nvPr/>
        </p:nvCxnSpPr>
        <p:spPr>
          <a:xfrm rot="5400000">
            <a:off x="3629607" y="3201952"/>
            <a:ext cx="585216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1" name="Google Shape;111;p14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2" name="Google Shape;112;p1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5" name="Google Shape;115;p1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8" name="Google Shape;118;p1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9" name="Google Shape;119;p1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2" name="Google Shape;122;p17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3" name="Google Shape;123;p17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4" name="Google Shape;124;p1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7" name="Google Shape;127;p1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0" name="Google Shape;130;p19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1" name="Google Shape;131;p1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4" name="Google Shape;134;p2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1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8" name="Google Shape;138;p21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9" name="Google Shape;139;p21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0" name="Google Shape;140;p2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und Inhal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0" type="dt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1" type="ftr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12" type="sldNum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3"/>
          <p:cNvSpPr txBox="1"/>
          <p:nvPr>
            <p:ph idx="1" type="body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5468" lvl="0" marL="457200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indent="-315468" lvl="1" marL="9144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indent="-315467" lvl="2" marL="13716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indent="-308610" lvl="3" marL="182880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indent="-308610" lvl="4" marL="228600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indent="-314325" lvl="5" marL="27432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indent="-314325" lvl="6" marL="32004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indent="-314325" lvl="7" marL="36576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indent="-314325" lvl="8" marL="41148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43" name="Google Shape;143;p2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6" name="Google Shape;146;p23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7" name="Google Shape;147;p2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bschnitts-&#10;überschrift" showMasterSp="0" type="secHead">
  <p:cSld name="SECTION_HEADER">
    <p:bg>
      <p:bgPr>
        <a:solidFill>
          <a:schemeClr val="dk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/>
          <p:nvPr>
            <p:ph type="title"/>
          </p:nvPr>
        </p:nvSpPr>
        <p:spPr>
          <a:xfrm>
            <a:off x="1219200" y="2971800"/>
            <a:ext cx="68580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Bookman Old Style"/>
              <a:buNone/>
              <a:defRPr b="0" sz="3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1295400" y="4267200"/>
            <a:ext cx="6781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600"/>
              </a:spcBef>
              <a:spcAft>
                <a:spcPts val="0"/>
              </a:spcAft>
              <a:buSzPts val="152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1368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216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5pPr>
            <a:lvl6pPr indent="-314325" lvl="5" marL="27432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indent="-314325" lvl="6" marL="32004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indent="-314325" lvl="7" marL="36576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indent="-314325" lvl="8" marL="41148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0" type="dt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1" type="ftr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2" type="sldNum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4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1" name="Google Shape;41;p4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wei Inhalte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/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0" type="dt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1" type="ftr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2" type="sldNum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5"/>
          <p:cNvSpPr txBox="1"/>
          <p:nvPr>
            <p:ph idx="1" type="body"/>
          </p:nvPr>
        </p:nvSpPr>
        <p:spPr>
          <a:xfrm>
            <a:off x="457200" y="1219200"/>
            <a:ext cx="4041648" cy="4937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5468" lvl="0" marL="457200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indent="-315468" lvl="1" marL="9144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indent="-315467" lvl="2" marL="13716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indent="-308610" lvl="3" marL="182880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indent="-308610" lvl="4" marL="228600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indent="-314325" lvl="5" marL="27432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indent="-314325" lvl="6" marL="32004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indent="-314325" lvl="7" marL="36576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indent="-314325" lvl="8" marL="41148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2" type="body"/>
          </p:nvPr>
        </p:nvSpPr>
        <p:spPr>
          <a:xfrm>
            <a:off x="4632198" y="1216152"/>
            <a:ext cx="4041648" cy="4937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5468" lvl="0" marL="457200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indent="-315468" lvl="1" marL="9144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indent="-315467" lvl="2" marL="13716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indent="-308610" lvl="3" marL="182880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indent="-308610" lvl="4" marL="228600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indent="-314325" lvl="5" marL="27432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indent="-314325" lvl="6" marL="32004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indent="-314325" lvl="7" marL="36576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indent="-314325" lvl="8" marL="41148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gleich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/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" type="body"/>
          </p:nvPr>
        </p:nvSpPr>
        <p:spPr>
          <a:xfrm>
            <a:off x="457200" y="1285875"/>
            <a:ext cx="4040188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824"/>
              <a:buNone/>
              <a:defRPr b="1" sz="24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1520"/>
              <a:buNone/>
              <a:defRPr b="1" sz="20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368"/>
              <a:buNone/>
              <a:defRPr b="1" sz="18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314325" lvl="5" marL="27432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indent="-314325" lvl="6" marL="32004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indent="-314325" lvl="7" marL="36576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indent="-314325" lvl="8" marL="41148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2" type="body"/>
          </p:nvPr>
        </p:nvSpPr>
        <p:spPr>
          <a:xfrm>
            <a:off x="4648200" y="1295400"/>
            <a:ext cx="4041775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824"/>
              <a:buNone/>
              <a:defRPr b="1" sz="24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1520"/>
              <a:buNone/>
              <a:defRPr b="1" sz="20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368"/>
              <a:buNone/>
              <a:defRPr b="1" sz="18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314325" lvl="5" marL="27432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indent="-314325" lvl="6" marL="32004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indent="-314325" lvl="7" marL="36576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indent="-314325" lvl="8" marL="41148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0" type="dt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1" type="ftr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6"/>
          <p:cNvSpPr txBox="1"/>
          <p:nvPr>
            <p:ph idx="3" type="body"/>
          </p:nvPr>
        </p:nvSpPr>
        <p:spPr>
          <a:xfrm>
            <a:off x="457200" y="2133600"/>
            <a:ext cx="40386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5468" lvl="0" marL="457200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indent="-315468" lvl="1" marL="9144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indent="-315467" lvl="2" marL="13716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indent="-308610" lvl="3" marL="182880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indent="-308610" lvl="4" marL="228600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indent="-314325" lvl="5" marL="27432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indent="-314325" lvl="6" marL="32004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indent="-314325" lvl="7" marL="36576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indent="-314325" lvl="8" marL="41148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/>
        </p:txBody>
      </p:sp>
      <p:sp>
        <p:nvSpPr>
          <p:cNvPr id="57" name="Google Shape;57;p6"/>
          <p:cNvSpPr txBox="1"/>
          <p:nvPr>
            <p:ph idx="4" type="body"/>
          </p:nvPr>
        </p:nvSpPr>
        <p:spPr>
          <a:xfrm>
            <a:off x="4648200" y="2133600"/>
            <a:ext cx="40386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5468" lvl="0" marL="457200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indent="-315468" lvl="1" marL="9144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indent="-315467" lvl="2" marL="13716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indent="-308610" lvl="3" marL="182880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indent="-308610" lvl="4" marL="228600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indent="-314325" lvl="5" marL="27432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indent="-314325" lvl="6" marL="32004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indent="-314325" lvl="7" marL="36576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indent="-314325" lvl="8" marL="41148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ur Titel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/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0" type="dt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1" type="ftr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12" type="sldNum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7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eer" showMasterSp="0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idx="10" type="dt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8"/>
          <p:cNvSpPr txBox="1"/>
          <p:nvPr>
            <p:ph idx="11" type="ftr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2" type="sldNum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8" name="Google Shape;68;p8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69" name="Google Shape;69;p8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halt mit Überschrift" showMasterSp="0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>
            <p:ph type="title"/>
          </p:nvPr>
        </p:nvSpPr>
        <p:spPr>
          <a:xfrm>
            <a:off x="6324600" y="304800"/>
            <a:ext cx="2514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None/>
              <a:defRPr b="1" sz="20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" type="body"/>
          </p:nvPr>
        </p:nvSpPr>
        <p:spPr>
          <a:xfrm>
            <a:off x="6324600" y="1219200"/>
            <a:ext cx="2514600" cy="4843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37500"/>
              </a:lnSpc>
              <a:spcBef>
                <a:spcPts val="600"/>
              </a:spcBef>
              <a:spcAft>
                <a:spcPts val="0"/>
              </a:spcAft>
              <a:buSzPts val="1216"/>
              <a:buNone/>
              <a:defRPr sz="16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12"/>
              <a:buNone/>
              <a:defRPr sz="12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760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630"/>
              <a:buNone/>
              <a:defRPr sz="900"/>
            </a:lvl5pPr>
            <a:lvl6pPr indent="-314325" lvl="5" marL="27432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indent="-314325" lvl="6" marL="32004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indent="-314325" lvl="7" marL="36576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indent="-314325" lvl="8" marL="41148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0" type="dt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11" type="ftr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12" type="sldNum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6" name="Google Shape;76;p9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77" name="Google Shape;77;p9"/>
          <p:cNvCxnSpPr/>
          <p:nvPr/>
        </p:nvCxnSpPr>
        <p:spPr>
          <a:xfrm rot="5400000">
            <a:off x="3160645" y="3324225"/>
            <a:ext cx="603504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78" name="Google Shape;78;p9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9" name="Google Shape;79;p9"/>
          <p:cNvSpPr txBox="1"/>
          <p:nvPr>
            <p:ph idx="2" type="body"/>
          </p:nvPr>
        </p:nvSpPr>
        <p:spPr>
          <a:xfrm>
            <a:off x="304800" y="304800"/>
            <a:ext cx="57150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5468" lvl="0" marL="457200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indent="-315468" lvl="1" marL="9144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indent="-315467" lvl="2" marL="1371600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indent="-308610" lvl="3" marL="182880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indent="-308610" lvl="4" marL="228600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indent="-314325" lvl="5" marL="27432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indent="-314325" lvl="6" marL="32004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indent="-314325" lvl="7" marL="36576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indent="-314325" lvl="8" marL="41148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ld mit Überschrift" showMasterSp="0" type="picTx">
  <p:cSld name="PICTURE_WITH_CAPTION_TEXT">
    <p:bg>
      <p:bgPr>
        <a:solidFill>
          <a:schemeClr val="dk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 txBox="1"/>
          <p:nvPr>
            <p:ph type="title"/>
          </p:nvPr>
        </p:nvSpPr>
        <p:spPr>
          <a:xfrm>
            <a:off x="457200" y="500856"/>
            <a:ext cx="8229600" cy="674688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ookman Old Style"/>
              <a:buNone/>
              <a:defRPr b="0" sz="2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0"/>
          <p:cNvSpPr/>
          <p:nvPr>
            <p:ph idx="2" type="pic"/>
          </p:nvPr>
        </p:nvSpPr>
        <p:spPr>
          <a:xfrm>
            <a:off x="457200" y="1905000"/>
            <a:ext cx="8229600" cy="4270248"/>
          </a:xfrm>
          <a:prstGeom prst="rect">
            <a:avLst/>
          </a:prstGeom>
          <a:solidFill>
            <a:srgbClr val="BABAB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32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🞂"/>
              <a:defRPr b="0" i="0" sz="23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20"/>
              <a:buFont typeface="Noto Sans Symbols"/>
              <a:buChar char="🞂"/>
              <a:defRPr b="0" i="0" sz="20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0089BE"/>
              </a:buClr>
              <a:buSzPts val="1260"/>
              <a:buFont typeface="Noto Sans Symbols"/>
              <a:buChar char="◻"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🞂"/>
              <a:def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🞂"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🞂"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🞂"/>
              <a:defRPr b="0" i="0" sz="1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3" name="Google Shape;83;p10"/>
          <p:cNvSpPr txBox="1"/>
          <p:nvPr>
            <p:ph idx="1" type="body"/>
          </p:nvPr>
        </p:nvSpPr>
        <p:spPr>
          <a:xfrm>
            <a:off x="457200" y="12192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064"/>
              <a:buFont typeface="Gill Sans"/>
              <a:buNone/>
              <a:defRPr sz="1400"/>
            </a:lvl1pPr>
            <a:lvl2pPr indent="-286512" lvl="1" marL="914400" algn="l">
              <a:spcBef>
                <a:spcPts val="500"/>
              </a:spcBef>
              <a:spcAft>
                <a:spcPts val="0"/>
              </a:spcAft>
              <a:buSzPts val="912"/>
              <a:buChar char="🞂"/>
              <a:defRPr sz="1200"/>
            </a:lvl2pPr>
            <a:lvl3pPr indent="-276860" lvl="2" marL="1371600" algn="l">
              <a:spcBef>
                <a:spcPts val="500"/>
              </a:spcBef>
              <a:spcAft>
                <a:spcPts val="0"/>
              </a:spcAft>
              <a:buSzPts val="760"/>
              <a:buChar char="🞂"/>
              <a:defRPr sz="1000"/>
            </a:lvl3pPr>
            <a:lvl4pPr indent="-268605" lvl="3" marL="1828800" algn="l">
              <a:spcBef>
                <a:spcPts val="400"/>
              </a:spcBef>
              <a:spcAft>
                <a:spcPts val="0"/>
              </a:spcAft>
              <a:buSzPts val="630"/>
              <a:buChar char="◻"/>
              <a:defRPr sz="900"/>
            </a:lvl4pPr>
            <a:lvl5pPr indent="-268604" lvl="4" marL="2286000" algn="l">
              <a:spcBef>
                <a:spcPts val="300"/>
              </a:spcBef>
              <a:spcAft>
                <a:spcPts val="0"/>
              </a:spcAft>
              <a:buSzPts val="630"/>
              <a:buChar char="◻"/>
              <a:defRPr sz="900"/>
            </a:lvl5pPr>
            <a:lvl6pPr indent="-314325" lvl="5" marL="27432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indent="-314325" lvl="6" marL="32004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indent="-314325" lvl="7" marL="36576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indent="-314325" lvl="8" marL="4114800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/>
        </p:txBody>
      </p:sp>
      <p:sp>
        <p:nvSpPr>
          <p:cNvPr id="84" name="Google Shape;84;p10"/>
          <p:cNvSpPr txBox="1"/>
          <p:nvPr>
            <p:ph idx="10" type="dt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0"/>
          <p:cNvSpPr txBox="1"/>
          <p:nvPr>
            <p:ph idx="11" type="ftr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0"/>
          <p:cNvSpPr txBox="1"/>
          <p:nvPr>
            <p:ph idx="12" type="sldNum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7" name="Google Shape;87;p10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88" name="Google Shape;88;p10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9" name="Google Shape;89;p10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  <a:defRPr b="0" i="0" sz="32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4076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🞂"/>
              <a:defRPr b="0" i="0" sz="2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9597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🞂"/>
              <a:defRPr b="0" i="0" sz="23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25119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BABABA"/>
              </a:buClr>
              <a:buSzPts val="1520"/>
              <a:buFont typeface="Noto Sans Symbols"/>
              <a:buChar char="🞂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0861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0089BE"/>
              </a:buClr>
              <a:buSzPts val="1260"/>
              <a:buFont typeface="Noto Sans Symbols"/>
              <a:buChar char="◻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9972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048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🞂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95275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🞂"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95275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🞂"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857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🞂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" name="Google Shape;15;p1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6" name="Google Shape;16;p1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7" name="Google Shape;17;p1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7" name="Google Shape;107;p1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8" name="Google Shape;108;p1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gif"/><Relationship Id="rId10" Type="http://schemas.openxmlformats.org/officeDocument/2006/relationships/hyperlink" Target="http://www.inmh.ro/" TargetMode="External"/><Relationship Id="rId13" Type="http://schemas.openxmlformats.org/officeDocument/2006/relationships/image" Target="../media/image8.gif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.gif"/><Relationship Id="rId5" Type="http://schemas.openxmlformats.org/officeDocument/2006/relationships/image" Target="../media/image1.png"/><Relationship Id="rId6" Type="http://schemas.openxmlformats.org/officeDocument/2006/relationships/hyperlink" Target="http://www.shmu.sk/" TargetMode="External"/><Relationship Id="rId7" Type="http://schemas.openxmlformats.org/officeDocument/2006/relationships/image" Target="../media/image5.gif"/><Relationship Id="rId8" Type="http://schemas.openxmlformats.org/officeDocument/2006/relationships/hyperlink" Target="http://www.met.hu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umr-cnrm.fr/aladin/IMG/pdf/filip_sp.pdf" TargetMode="External"/><Relationship Id="rId4" Type="http://schemas.openxmlformats.org/officeDocument/2006/relationships/hyperlink" Target="http://www.umr-cnrm.fr/aladin/IMG/pdf/sp_cy43_olev_asm2019.pdf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nwcsaf.org/cma_description" TargetMode="External"/><Relationship Id="rId4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Relationship Id="rId4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gif"/><Relationship Id="rId10" Type="http://schemas.openxmlformats.org/officeDocument/2006/relationships/hyperlink" Target="http://www.inmh.ro/" TargetMode="External"/><Relationship Id="rId13" Type="http://schemas.openxmlformats.org/officeDocument/2006/relationships/image" Target="../media/image8.gif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2.gif"/><Relationship Id="rId14" Type="http://schemas.openxmlformats.org/officeDocument/2006/relationships/image" Target="../media/image17.png"/><Relationship Id="rId5" Type="http://schemas.openxmlformats.org/officeDocument/2006/relationships/image" Target="../media/image1.png"/><Relationship Id="rId6" Type="http://schemas.openxmlformats.org/officeDocument/2006/relationships/hyperlink" Target="http://www.shmu.sk/" TargetMode="External"/><Relationship Id="rId7" Type="http://schemas.openxmlformats.org/officeDocument/2006/relationships/image" Target="../media/image5.gif"/><Relationship Id="rId8" Type="http://schemas.openxmlformats.org/officeDocument/2006/relationships/hyperlink" Target="http://www.met.hu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journals.ametsoc.org/doi/full/10.1175/JTECH2035.1" TargetMode="External"/><Relationship Id="rId4" Type="http://schemas.openxmlformats.org/officeDocument/2006/relationships/hyperlink" Target="https://journals.ametsoc.org/doi/full/10.1175/JAMC-D-12-0236.1" TargetMode="External"/><Relationship Id="rId9" Type="http://schemas.openxmlformats.org/officeDocument/2006/relationships/image" Target="../media/image20.jpg"/><Relationship Id="rId5" Type="http://schemas.openxmlformats.org/officeDocument/2006/relationships/hyperlink" Target="https://journals.ametsoc.org/author/Al-Sakka%2C+Hassan" TargetMode="External"/><Relationship Id="rId6" Type="http://schemas.openxmlformats.org/officeDocument/2006/relationships/hyperlink" Target="https://journals.ametsoc.org/author/Boumahmoud%2C+Abdel-Amin" TargetMode="External"/><Relationship Id="rId7" Type="http://schemas.openxmlformats.org/officeDocument/2006/relationships/hyperlink" Target="https://journals.ametsoc.org/author/Fradon%2C+B%C3%A9atrice" TargetMode="External"/><Relationship Id="rId8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>
            <p:ph type="ctrTitle"/>
          </p:nvPr>
        </p:nvSpPr>
        <p:spPr>
          <a:xfrm>
            <a:off x="1219200" y="38862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BATOR - way from cy40 to cy47 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5"/>
          <p:cNvSpPr txBox="1"/>
          <p:nvPr>
            <p:ph idx="1" type="subTitle"/>
          </p:nvPr>
        </p:nvSpPr>
        <p:spPr>
          <a:xfrm>
            <a:off x="1219200" y="5124450"/>
            <a:ext cx="6858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52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Michal Nestiak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5"/>
          <p:cNvSpPr/>
          <p:nvPr/>
        </p:nvSpPr>
        <p:spPr>
          <a:xfrm>
            <a:off x="870586" y="620688"/>
            <a:ext cx="380162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400" u="none" cap="none" strike="noStrike">
                <a:solidFill>
                  <a:srgbClr val="004DE6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b="0" i="1" lang="en-US" sz="1400" u="none" cap="none" strike="noStrike">
                <a:solidFill>
                  <a:srgbClr val="004DE6"/>
                </a:solidFill>
                <a:latin typeface="Arial"/>
                <a:ea typeface="Arial"/>
                <a:cs typeface="Arial"/>
                <a:sym typeface="Arial"/>
              </a:rPr>
              <a:t>egional </a:t>
            </a:r>
            <a:r>
              <a:rPr b="1" i="1" lang="en-US" sz="1400" u="none" cap="none" strike="noStrike">
                <a:solidFill>
                  <a:srgbClr val="004DE6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0" i="1" lang="en-US" sz="1400" u="none" cap="none" strike="noStrike">
                <a:solidFill>
                  <a:srgbClr val="004DE6"/>
                </a:solidFill>
                <a:latin typeface="Arial"/>
                <a:ea typeface="Arial"/>
                <a:cs typeface="Arial"/>
                <a:sym typeface="Arial"/>
              </a:rPr>
              <a:t>ooperation for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400" u="none" cap="none" strike="noStrike">
                <a:solidFill>
                  <a:srgbClr val="004DE6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b="0" i="1" lang="en-US" sz="1400" u="none" cap="none" strike="noStrike">
                <a:solidFill>
                  <a:srgbClr val="004DE6"/>
                </a:solidFill>
                <a:latin typeface="Arial"/>
                <a:ea typeface="Arial"/>
                <a:cs typeface="Arial"/>
                <a:sym typeface="Arial"/>
              </a:rPr>
              <a:t>imited </a:t>
            </a:r>
            <a:r>
              <a:rPr b="1" i="1" lang="en-US" sz="1400" u="none" cap="none" strike="noStrike">
                <a:solidFill>
                  <a:srgbClr val="004DE6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1" lang="en-US" sz="1400" u="none" cap="none" strike="noStrike">
                <a:solidFill>
                  <a:srgbClr val="004DE6"/>
                </a:solidFill>
                <a:latin typeface="Arial"/>
                <a:ea typeface="Arial"/>
                <a:cs typeface="Arial"/>
                <a:sym typeface="Arial"/>
              </a:rPr>
              <a:t>rea Modeling in </a:t>
            </a:r>
            <a:r>
              <a:rPr b="1" i="1" lang="en-US" sz="1400" u="none" cap="none" strike="noStrike">
                <a:solidFill>
                  <a:srgbClr val="004DE6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0" i="1" lang="en-US" sz="1400" u="none" cap="none" strike="noStrike">
                <a:solidFill>
                  <a:srgbClr val="004DE6"/>
                </a:solidFill>
                <a:latin typeface="Arial"/>
                <a:ea typeface="Arial"/>
                <a:cs typeface="Arial"/>
                <a:sym typeface="Arial"/>
              </a:rPr>
              <a:t>entral </a:t>
            </a:r>
            <a:r>
              <a:rPr b="1" i="1" lang="en-US" sz="1400" u="none" cap="none" strike="noStrike">
                <a:solidFill>
                  <a:srgbClr val="004DE6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0" i="1" lang="en-US" sz="1400" u="none" cap="none" strike="noStrike">
                <a:solidFill>
                  <a:srgbClr val="004DE6"/>
                </a:solidFill>
                <a:latin typeface="Arial"/>
                <a:ea typeface="Arial"/>
                <a:cs typeface="Arial"/>
                <a:sym typeface="Arial"/>
              </a:rPr>
              <a:t>urope</a:t>
            </a:r>
            <a:endParaRPr b="0" i="1" sz="1400" u="none" cap="none" strike="noStrike">
              <a:solidFill>
                <a:srgbClr val="004DE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8897" y="475722"/>
            <a:ext cx="2775764" cy="99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3608" y="5941218"/>
            <a:ext cx="465791" cy="39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63688" y="5953217"/>
            <a:ext cx="51435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rclace.eu/Image/partners/shmu.gif" id="160" name="Google Shape;160;p25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55776" y="5941218"/>
            <a:ext cx="6096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rclace.eu/Image/partners/omsz.gif" id="161" name="Google Shape;161;p25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076056" y="5910949"/>
            <a:ext cx="392525" cy="4137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rclace.eu/Image/partners/anm_romania.gif" id="162" name="Google Shape;162;p25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948264" y="5910950"/>
            <a:ext cx="1135138" cy="413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275856" y="5889808"/>
            <a:ext cx="1575493" cy="4915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Users\asigl\AppData\Local\Temp\Temp1_ZAMG-Logo.zip\02_zamg_WBM_normal_kurz\01rgb\zamg_rgb_WBM_normal_kurz.gif" id="164" name="Google Shape;164;p2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829969" y="5973978"/>
            <a:ext cx="877279" cy="323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89BE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what does this button do? </a:t>
            </a:r>
            <a:r>
              <a:rPr i="1" lang="en-US" sz="1000">
                <a:solidFill>
                  <a:srgbClr val="333333"/>
                </a:solidFill>
              </a:rPr>
              <a:t>DEE-DEEEEEEEEEEEE</a:t>
            </a:r>
            <a:endParaRPr b="1">
              <a:solidFill>
                <a:srgbClr val="0089BE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72" name="Google Shape;272;p3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3" name="Google Shape;27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509286"/>
            <a:ext cx="7632625" cy="401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500">
                <a:solidFill>
                  <a:srgbClr val="0089BE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jprd vs jprb - ifsaux/module/parkind1.F90</a:t>
            </a:r>
            <a:endParaRPr sz="2500">
              <a:solidFill>
                <a:srgbClr val="0089BE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80" name="Google Shape;280;p3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INTEGER, PARAMETER :: JPIB = SELECTED_INT_KIND(12)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#ifdef </a:t>
            </a:r>
            <a:r>
              <a:rPr b="1" lang="en-US"/>
              <a:t>PARKIND1_SINGLE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INTEGER, PARAMETER :: JPRB = SELECTED_REAL_KIND(6,37)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#else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INTEGER, PARAMETER :: JPRB = SELECTED_REAL_KIND(13,300)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#endif</a:t>
            </a:r>
            <a:endParaRPr/>
          </a:p>
        </p:txBody>
      </p:sp>
      <p:sp>
        <p:nvSpPr>
          <p:cNvPr id="281" name="Google Shape;281;p3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500">
                <a:solidFill>
                  <a:srgbClr val="0089BE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jprd vs jprb </a:t>
            </a:r>
            <a:r>
              <a:rPr b="1" lang="en-US" sz="3200">
                <a:solidFill>
                  <a:srgbClr val="0089BE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-DPARKIND1_SINGLE</a:t>
            </a:r>
            <a:endParaRPr b="1" sz="3200">
              <a:solidFill>
                <a:srgbClr val="0089BE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88" name="Google Shape;288;p3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/>
              <a:t>Single Precision IFS - </a:t>
            </a:r>
            <a:r>
              <a:rPr b="1" lang="en-US" sz="2500"/>
              <a:t>Filip Váňa</a:t>
            </a:r>
            <a:r>
              <a:rPr b="1" lang="en-US" sz="2000"/>
              <a:t> - Aladin WS / HIRLAM ASM, Helsinki, 5 April, 2017</a:t>
            </a:r>
            <a:endParaRPr b="1"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u="sng">
                <a:solidFill>
                  <a:schemeClr val="accent5"/>
                </a:solidFill>
                <a:hlinkClick r:id="rId3"/>
              </a:rPr>
              <a:t>https://www.umr-cnrm.fr/aladin/IMG/pdf/filip_sp.pdf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00"/>
              <a:t>Extensive validation required.</a:t>
            </a:r>
            <a:endParaRPr b="1"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/>
              <a:t>Single precision in cycle 43 </a:t>
            </a:r>
            <a:r>
              <a:rPr b="1" lang="en-US" sz="2500"/>
              <a:t>Ole Vignes</a:t>
            </a:r>
            <a:r>
              <a:rPr b="1" lang="en-US" sz="2000"/>
              <a:t>, ALADIN/HIRLAM all staff meeting 2019</a:t>
            </a:r>
            <a:endParaRPr b="1"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u="sng">
                <a:solidFill>
                  <a:schemeClr val="accent5"/>
                </a:solidFill>
                <a:hlinkClick r:id="rId4"/>
              </a:rPr>
              <a:t>http://www.umr-cnrm.fr/aladin/IMG/pdf/sp_cy43_olev_asm2019.pdf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This is not because the computer necessarily computes faster in 32 bits, but mostly because the data volumes become smaller:</a:t>
            </a:r>
            <a:r>
              <a:rPr lang="en-US"/>
              <a:t>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The memory cache layers can hold larger portions of arrays (memory bandwidth becomes better)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Amount of data involved in MPI message passing smaller (halved)</a:t>
            </a:r>
            <a:endParaRPr/>
          </a:p>
        </p:txBody>
      </p:sp>
      <p:sp>
        <p:nvSpPr>
          <p:cNvPr id="289" name="Google Shape;289;p3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accent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call GetAttribute -  Attributes%NyquistVel</a:t>
            </a:r>
            <a:endParaRPr>
              <a:solidFill>
                <a:schemeClr val="accent5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96" name="Google Shape;296;p37"/>
          <p:cNvSpPr txBox="1"/>
          <p:nvPr>
            <p:ph idx="1" type="body"/>
          </p:nvPr>
        </p:nvSpPr>
        <p:spPr>
          <a:xfrm>
            <a:off x="144025" y="1536625"/>
            <a:ext cx="88770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call GetAttribute(GroupId,HODIM%NyquistVel,WaitedRank,WaitedAtomic,Iret)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Attributes%NyquistVel = Real1Buf(1)</a:t>
            </a:r>
            <a:endParaRPr/>
          </a:p>
        </p:txBody>
      </p:sp>
      <p:sp>
        <p:nvSpPr>
          <p:cNvPr id="297" name="Google Shape;297;p3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8" name="Google Shape;298;p37"/>
          <p:cNvSpPr txBox="1"/>
          <p:nvPr/>
        </p:nvSpPr>
        <p:spPr>
          <a:xfrm>
            <a:off x="144025" y="2395375"/>
            <a:ext cx="3695100" cy="3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  <a:highlight>
                  <a:srgbClr val="BFBFBF"/>
                </a:highlight>
              </a:rPr>
              <a:t>Velocity Folding</a:t>
            </a:r>
            <a:endParaRPr b="1">
              <a:solidFill>
                <a:srgbClr val="FF0000"/>
              </a:solidFill>
              <a:highlight>
                <a:srgbClr val="BFBFB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highlight>
                  <a:srgbClr val="BFBFBF"/>
                </a:highlight>
              </a:rPr>
              <a:t>If a particle's radial velocity is outside the range of the nyquist interval, then the radial velocity will be </a:t>
            </a:r>
            <a:r>
              <a:rPr b="1" lang="en-US">
                <a:solidFill>
                  <a:srgbClr val="8000FF"/>
                </a:solidFill>
                <a:highlight>
                  <a:srgbClr val="BFBFBF"/>
                </a:highlight>
              </a:rPr>
              <a:t>aliased, or folded</a:t>
            </a:r>
            <a:r>
              <a:rPr lang="en-US">
                <a:solidFill>
                  <a:srgbClr val="000000"/>
                </a:solidFill>
                <a:highlight>
                  <a:srgbClr val="BFBFBF"/>
                </a:highlight>
              </a:rPr>
              <a:t>. This is called </a:t>
            </a:r>
            <a:r>
              <a:rPr b="1" lang="en-US">
                <a:solidFill>
                  <a:srgbClr val="8000FF"/>
                </a:solidFill>
                <a:highlight>
                  <a:srgbClr val="BFBFBF"/>
                </a:highlight>
              </a:rPr>
              <a:t>velocity folding/aliasing.</a:t>
            </a:r>
            <a:endParaRPr b="1">
              <a:solidFill>
                <a:srgbClr val="8000FF"/>
              </a:solidFill>
              <a:highlight>
                <a:srgbClr val="BFBFB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200">
                <a:solidFill>
                  <a:srgbClr val="000000"/>
                </a:solidFill>
                <a:highlight>
                  <a:srgbClr val="BFBFBF"/>
                </a:highlight>
              </a:rPr>
              <a:t>Example: if nyquist velocity is 25 m/s and the particle's radial velocity is -30 m/s, then it will fold over and the radar will interpret it as +20 m/s </a:t>
            </a:r>
            <a:r>
              <a:rPr b="1" lang="en-US" sz="1200">
                <a:solidFill>
                  <a:srgbClr val="000000"/>
                </a:solidFill>
                <a:highlight>
                  <a:srgbClr val="BFBFBF"/>
                </a:highlight>
              </a:rPr>
              <a:t>--&gt;&gt;</a:t>
            </a:r>
            <a:endParaRPr b="1" sz="1200">
              <a:solidFill>
                <a:srgbClr val="000000"/>
              </a:solidFill>
              <a:highlight>
                <a:srgbClr val="BFBFBF"/>
              </a:highlight>
            </a:endParaRPr>
          </a:p>
        </p:txBody>
      </p:sp>
      <p:pic>
        <p:nvPicPr>
          <p:cNvPr id="299" name="Google Shape;29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6250" y="2395375"/>
            <a:ext cx="4876050" cy="3070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accent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Data</a:t>
            </a:r>
            <a:r>
              <a:rPr b="1" lang="en-US">
                <a:solidFill>
                  <a:schemeClr val="accent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Attributes%NyquistVel</a:t>
            </a:r>
            <a:endParaRPr/>
          </a:p>
        </p:txBody>
      </p:sp>
      <p:sp>
        <p:nvSpPr>
          <p:cNvPr id="306" name="Google Shape;306;p38"/>
          <p:cNvSpPr txBox="1"/>
          <p:nvPr>
            <p:ph idx="1" type="body"/>
          </p:nvPr>
        </p:nvSpPr>
        <p:spPr>
          <a:xfrm>
            <a:off x="100875" y="1536625"/>
            <a:ext cx="89202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/>
              <a:t>TYPE GAttributes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/>
              <a:t>real(kind=jprd)                              :: NyquistVel= -1._jprd*rabsi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/>
              <a:t>END TYPE GAttributes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SUBROUTINE </a:t>
            </a:r>
            <a:r>
              <a:rPr b="1" lang="en-US"/>
              <a:t>BuildAttributesList</a:t>
            </a:r>
            <a:r>
              <a:rPr lang="en-US"/>
              <a:t>(RootAttributes,DatasetAttributes,DataAttributes)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DataAttributes%NyquistVel = </a:t>
            </a:r>
            <a:r>
              <a:rPr b="1" lang="en-US" sz="1600"/>
              <a:t>RootAttributes</a:t>
            </a:r>
            <a:r>
              <a:rPr lang="en-US" sz="1600"/>
              <a:t>%NyquistVel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DataAttributes%NyquistVel = </a:t>
            </a:r>
            <a:r>
              <a:rPr b="1" lang="en-US" sz="1600"/>
              <a:t>DatasetAttributes</a:t>
            </a:r>
            <a:r>
              <a:rPr lang="en-US" sz="1600"/>
              <a:t>%NyquistVel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/>
              <a:t>!cy46 GetAttribute(GroupId,HODIM%NyquistVel,WaitedRank,WaitedAtomic,Iret) </a:t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/>
              <a:t>!cy47 GetAttribute(GroupId,HODIM%NyquistVelName,WaitedRank,WaitedAtomic,Iret)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/>
              <a:t>call GetAttribute(GroupId,HODIM%NyquistVel,WaitedRank,WaitedAtomic,Iret)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write (Batout,'("*** INFO - BATOR : NyquistVel",18x,": ",F11.6)') Radar%NyquistVel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/>
              <a:t>when not exist   Radar%NyquistVel=-1._jprd*rabsi</a:t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/>
              <a:t>! Radial Velocity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/>
              <a:t>if (associated(Radar%FinalElev(l)%VRAD) .and. &amp;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/>
              <a:t>              &amp; Radar%FinalElev(l)%VRAD%Attrib%</a:t>
            </a:r>
            <a:r>
              <a:rPr b="1" lang="en-US" sz="1400"/>
              <a:t>NyquistVel&gt;=HODIM%NIlimit</a:t>
            </a:r>
            <a:r>
              <a:rPr lang="en-US" sz="1400"/>
              <a:t> .and. &amp;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/>
              <a:t>              &amp; Radar%FinalElev(l)%VRAD%Attrib%NyquistVel/=rabsi) then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/>
              <a:t>if ((</a:t>
            </a:r>
            <a:r>
              <a:rPr b="1" lang="en-US" sz="1400"/>
              <a:t>sqrt(zdist(iobs)) &lt; 150000.</a:t>
            </a:r>
            <a:r>
              <a:rPr lang="en-US" sz="1400"/>
              <a:t>) .and. (abs(</a:t>
            </a:r>
            <a:r>
              <a:rPr b="1" lang="en-US" sz="1400"/>
              <a:t>Radar%FinalElev(l)%VRAD%Values(j,i)</a:t>
            </a:r>
            <a:r>
              <a:rPr lang="en-US" sz="1400"/>
              <a:t>) &lt;= </a:t>
            </a:r>
            <a:r>
              <a:rPr b="1" lang="en-US" sz="1400"/>
              <a:t>100.</a:t>
            </a:r>
            <a:r>
              <a:rPr lang="en-US" sz="1400"/>
              <a:t>)) then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/>
              <a:t>   ztwag(iw,4) = -1.*Radar%FinalElev(l)%VRAD%Values(j,i)  ! Change sign because of PANT convention</a:t>
            </a:r>
            <a:endParaRPr/>
          </a:p>
        </p:txBody>
      </p:sp>
      <p:sp>
        <p:nvSpPr>
          <p:cNvPr id="307" name="Google Shape;307;p3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accent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call GetAttribute -  HODIM%MinDetectName</a:t>
            </a:r>
            <a:endParaRPr/>
          </a:p>
        </p:txBody>
      </p:sp>
      <p:sp>
        <p:nvSpPr>
          <p:cNvPr id="314" name="Google Shape;314;p39"/>
          <p:cNvSpPr txBox="1"/>
          <p:nvPr>
            <p:ph idx="1" type="body"/>
          </p:nvPr>
        </p:nvSpPr>
        <p:spPr>
          <a:xfrm>
            <a:off x="100875" y="1536625"/>
            <a:ext cx="89202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call GetAttribute</a:t>
            </a:r>
            <a:r>
              <a:rPr lang="en-US"/>
              <a:t>(GroupId,</a:t>
            </a:r>
            <a:r>
              <a:rPr b="1" lang="en-US"/>
              <a:t>HODIM%MinDetectName</a:t>
            </a:r>
            <a:r>
              <a:rPr lang="en-US"/>
              <a:t>,WaitedRank,WaitedAtomic,Iret)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Radar%MinDetect = real1buf(1)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write (Batout,'("*** </a:t>
            </a:r>
            <a:r>
              <a:rPr b="1" lang="en-US"/>
              <a:t>INFO - BATOR : MinDetect</a:t>
            </a:r>
            <a:r>
              <a:rPr lang="en-US"/>
              <a:t>",18x,": ",F11.6)') Radar%MinDetect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when not exist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Radar%MinDetect=-40</a:t>
            </a:r>
            <a:endParaRPr/>
          </a:p>
        </p:txBody>
      </p:sp>
      <p:sp>
        <p:nvSpPr>
          <p:cNvPr id="315" name="Google Shape;315;p3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0089BE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distcrit(l,j)  … dbzh_inter(l,j,:)</a:t>
            </a:r>
            <a:endParaRPr sz="3000">
              <a:solidFill>
                <a:srgbClr val="0089BE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322" name="Google Shape;322;p40"/>
          <p:cNvSpPr txBox="1"/>
          <p:nvPr>
            <p:ph idx="1" type="body"/>
          </p:nvPr>
        </p:nvSpPr>
        <p:spPr>
          <a:xfrm>
            <a:off x="311700" y="1536625"/>
            <a:ext cx="8520600" cy="53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/>
              <a:t>!! statistic computation of threshold of radar detection !!</a:t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/>
              <a:t>    do i= 1, </a:t>
            </a:r>
            <a:r>
              <a:rPr lang="en-US" sz="1400"/>
              <a:t>Radar%NRayons</a:t>
            </a:r>
            <a:r>
              <a:rPr lang="en-US" sz="900"/>
              <a:t> 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/>
              <a:t>        do j= 1, </a:t>
            </a:r>
            <a:r>
              <a:rPr lang="en-US" sz="1400"/>
              <a:t>Radar%NPoints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/>
              <a:t>             do l=1, </a:t>
            </a:r>
            <a:r>
              <a:rPr lang="en-US" sz="1400"/>
              <a:t>NbSelectedElangles 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/>
              <a:t>              if (associated(Radar%FinalElev(l)%DBZH)) then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/>
              <a:t>               if (Radar%FinalElev(l)%DBZH%Values(j,i) /= -rabsi) then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/>
              <a:t>                 </a:t>
            </a:r>
            <a:r>
              <a:rPr b="1" lang="en-US" sz="1400"/>
              <a:t>dbzh_inter(l,j,i) = Radar%FinalElev(l)%DBZH%Values(j,i)</a:t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/>
              <a:t>               else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/>
              <a:t>                          </a:t>
            </a:r>
            <a:r>
              <a:rPr b="1" lang="en-US" sz="1400"/>
              <a:t>dbzh_inter(l,j,i) = rabsi</a:t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               endif ! -rabsi              endif ! associated             enddo        enddo    enddo 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/>
              <a:t>!! above initialization of dbzh_inter for computing minimum</a:t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/>
              <a:t>    do l=1, NbSelectedElangles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/>
              <a:t>      if (associated(Radar%FinalElev(l)%DBZH)) then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/>
              <a:t>       do j= </a:t>
            </a:r>
            <a:r>
              <a:rPr b="1" lang="en-US" sz="1400"/>
              <a:t>1, Radar%NPoints</a:t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00"/>
              <a:t>          if (minval(dbzh_inter(l,j,:)) /= rabsi .and. minval(dbzh_inter(l,j,:)) /= rabso ) then</a:t>
            </a:r>
            <a:endParaRPr b="1"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/>
              <a:t>               distcrit(l,j) = j/10.0**(minval(dbzh_inter(l,j,:))/20.)</a:t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00"/>
              <a:t>                     </a:t>
            </a:r>
            <a:r>
              <a:rPr b="1" lang="en-US" sz="1400"/>
              <a:t>zunkm(l,j) = 20.0*LOG10(1/distcrit(l,j))   </a:t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/>
              <a:t>          else 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/>
              <a:t>               distcrit(l,j) = rabso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/>
              <a:t>               zunkm(l,j) = -rabso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/>
              <a:t>          endif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/>
              <a:t>       enddo !! NPoints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/>
              <a:t>       do j = 1, Radar%NPoints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/>
              <a:t>                zunkmparelev(j) = zunkm(l,j)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/>
              <a:t>       enddo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/>
              <a:t>       write(*,'("minloc de zunkmparelev vaut",I5.5)') minloc(zunkmparelev,DIM=1)</a:t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/>
              <a:t>       </a:t>
            </a:r>
            <a:r>
              <a:rPr b="1" lang="en-US" sz="1400"/>
              <a:t>distcritmin(l) = distcrit(l,minloc(zunkmparelev,DIM=1))</a:t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/>
              <a:t>       </a:t>
            </a:r>
            <a:r>
              <a:rPr b="1" lang="en-US" sz="1400"/>
              <a:t>write(*,'("Distance ou le bruit s annule",F8.3)') distcritmin(l)</a:t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/>
              <a:t>      endif ! associated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/>
              <a:t>    enddo ! Elangles !! end of defining distcritmin(l) for threshold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4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accent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to keep if satellite algorithm for clear sky?</a:t>
            </a:r>
            <a:endParaRPr sz="2400">
              <a:solidFill>
                <a:schemeClr val="accent5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330" name="Google Shape;330;p41"/>
          <p:cNvSpPr txBox="1"/>
          <p:nvPr>
            <p:ph idx="1" type="body"/>
          </p:nvPr>
        </p:nvSpPr>
        <p:spPr>
          <a:xfrm>
            <a:off x="311700" y="12832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/>
              <a:t>elseif (</a:t>
            </a:r>
            <a:r>
              <a:rPr b="1" lang="en-US"/>
              <a:t>Radar%FinalElev(l)%FLAG%Values(j,i) &lt; 0.7) then</a:t>
            </a:r>
            <a:r>
              <a:rPr lang="en-US" sz="1000"/>
              <a:t> ! flag &lt; 0.7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/>
              <a:t>                  ztwag(iw,8)   = 1.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/>
              <a:t>                  ztwag(iw+1,8) = 1.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                  ztwag(iw,4)   = rabso ! do not this if you want to keep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/>
              <a:t>!...only dbzh at -rabsi see below...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/>
              <a:t> </a:t>
            </a:r>
            <a:r>
              <a:rPr lang="en-US"/>
              <a:t>                 </a:t>
            </a:r>
            <a:r>
              <a:rPr b="1" lang="en-US"/>
              <a:t>inlv = inlv - 1 ! to keep if satellite algorithm for clear sky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/>
              <a:t>! removing has to be used : test in screening if flag == 1 and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/>
              <a:t>! ztwag(iw,4)=-rabsi then ztwag can be used as no rain detection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/>
              <a:t>                  ztwag(iw+1,4) = rabso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/>
              <a:t>                  inlv = inlv - 1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/>
              <a:t>                endif</a:t>
            </a:r>
            <a:endParaRPr/>
          </a:p>
        </p:txBody>
      </p:sp>
      <p:sp>
        <p:nvSpPr>
          <p:cNvPr id="331" name="Google Shape;331;p4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2" name="Google Shape;332;p41"/>
          <p:cNvSpPr txBox="1"/>
          <p:nvPr/>
        </p:nvSpPr>
        <p:spPr>
          <a:xfrm>
            <a:off x="221700" y="3685625"/>
            <a:ext cx="7127700" cy="30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finally? because I trying blackmagic throught  “put NWCSAF Cloud Mask - QC “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TYPE FilteredElangle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real(kind=jprd)                              :: Elangle = rabsi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TYPE(GrpData),pointer                        :: DBZH =&gt; NULL()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integer(kind=jpib)                           :: DbZHDeltaTime = 86400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TYPE(GrpData),pointer                        :: TH   =&gt; NULL()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integer(kind=jpib)                           :: THDeltaTime = 86400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TYPE(GrpData),pointer                        :: VRAD =&gt; NULL()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integer(kind=jpib)                           :: VRadDeltaTime = 86400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TYPE(GrpQual),pointer                        :: FLAG =&gt; NULL()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</a:t>
            </a:r>
            <a:r>
              <a:rPr b="1" lang="en-US"/>
              <a:t>TYPE(GrpData),pointer                        :: NWCSAF_CM =&gt; NULL()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    integer(kind=jpib)                           :: </a:t>
            </a:r>
            <a:r>
              <a:rPr b="1" lang="en-US">
                <a:solidFill>
                  <a:schemeClr val="dk1"/>
                </a:solidFill>
              </a:rPr>
              <a:t>NWCSAF_CM</a:t>
            </a:r>
            <a:r>
              <a:rPr b="1" lang="en-US"/>
              <a:t>DeltaTime = 86400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END TYPE FilteredElangle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2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accent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NWCSAF - CMA - </a:t>
            </a:r>
            <a:r>
              <a:rPr lang="en-US" sz="1100" u="sng">
                <a:solidFill>
                  <a:schemeClr val="hlink"/>
                </a:solidFill>
                <a:hlinkClick r:id="rId3"/>
              </a:rPr>
              <a:t>http://www.nwcsaf.org/cma_description</a:t>
            </a:r>
            <a:endParaRPr b="1">
              <a:solidFill>
                <a:schemeClr val="accent5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339" name="Google Shape;339;p4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0" name="Google Shape;340;p42"/>
          <p:cNvPicPr preferRelativeResize="0"/>
          <p:nvPr/>
        </p:nvPicPr>
        <p:blipFill rotWithShape="1">
          <a:blip r:embed="rId4">
            <a:alphaModFix/>
          </a:blip>
          <a:srcRect b="24402" l="29878" r="29398" t="0"/>
          <a:stretch/>
        </p:blipFill>
        <p:spPr>
          <a:xfrm>
            <a:off x="445950" y="1579750"/>
            <a:ext cx="3723724" cy="388822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42"/>
          <p:cNvSpPr txBox="1"/>
          <p:nvPr/>
        </p:nvSpPr>
        <p:spPr>
          <a:xfrm>
            <a:off x="152400" y="5957475"/>
            <a:ext cx="74910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highlight>
                  <a:srgbClr val="548DD4"/>
                </a:highlight>
              </a:rPr>
              <a:t>Mandatory R0.6µm T3.8µm T10.8µm  T12.0µm</a:t>
            </a:r>
            <a:endParaRPr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3"/>
          <p:cNvSpPr txBox="1"/>
          <p:nvPr>
            <p:ph type="title"/>
          </p:nvPr>
        </p:nvSpPr>
        <p:spPr>
          <a:xfrm>
            <a:off x="311700" y="262703"/>
            <a:ext cx="8520600" cy="10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chemeClr val="accent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You know when the owner of serial produced Audi R8 want different car?</a:t>
            </a:r>
            <a:endParaRPr b="1" sz="3000">
              <a:solidFill>
                <a:schemeClr val="accent5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chemeClr val="accent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Budapest 2018/09 - </a:t>
            </a:r>
            <a:r>
              <a:rPr b="1" lang="en-US" sz="2000">
                <a:solidFill>
                  <a:schemeClr val="accent5"/>
                </a:solidFill>
                <a:highlight>
                  <a:srgbClr val="FFFFFF"/>
                </a:highlight>
                <a:latin typeface="Bookman Old Style"/>
                <a:ea typeface="Bookman Old Style"/>
                <a:cs typeface="Bookman Old Style"/>
                <a:sym typeface="Bookman Old Style"/>
              </a:rPr>
              <a:t>Hungaroring</a:t>
            </a:r>
            <a:endParaRPr b="1" sz="2000">
              <a:solidFill>
                <a:schemeClr val="accent5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4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9" name="Google Shape;34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394651"/>
            <a:ext cx="4760556" cy="231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0650" y="1654753"/>
            <a:ext cx="5777372" cy="2809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</a:pPr>
            <a:r>
              <a:rPr lang="en-US"/>
              <a:t>Why loosing time with that?</a:t>
            </a:r>
            <a:endParaRPr/>
          </a:p>
        </p:txBody>
      </p:sp>
      <p:sp>
        <p:nvSpPr>
          <p:cNvPr id="170" name="Google Shape;170;p26"/>
          <p:cNvSpPr txBox="1"/>
          <p:nvPr>
            <p:ph idx="12" type="sldNum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1" name="Google Shape;17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9916" y="151542"/>
            <a:ext cx="1512167" cy="542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67829" y="6448800"/>
            <a:ext cx="296906" cy="25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81008" y="6446749"/>
            <a:ext cx="351032" cy="2535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rclace.eu/Image/partners/shmu.gif" id="174" name="Google Shape;174;p26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28246" y="6406016"/>
            <a:ext cx="483297" cy="2945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rclace.eu/Image/partners/omsz.gif" id="175" name="Google Shape;175;p26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863438" y="6457426"/>
            <a:ext cx="215395" cy="227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rclace.eu/Image/partners/anm_romania.gif" id="176" name="Google Shape;176;p26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878263" y="6448800"/>
            <a:ext cx="726185" cy="264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6"/>
          <p:cNvPicPr preferRelativeResize="0"/>
          <p:nvPr>
            <p:ph idx="1" type="body"/>
          </p:nvPr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634131" y="6388741"/>
            <a:ext cx="1206040" cy="3762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Users\asigl\AppData\Local\Temp\Temp1_ZAMG-Logo.zip\02_zamg_WBM_normal_kurz\01rgb\zamg_rgb_WBM_normal_kurz.gif" id="178" name="Google Shape;178;p2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275134" y="6477930"/>
            <a:ext cx="537225" cy="197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175575" y="1818650"/>
            <a:ext cx="6792845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6"/>
          <p:cNvSpPr txBox="1"/>
          <p:nvPr/>
        </p:nvSpPr>
        <p:spPr>
          <a:xfrm>
            <a:off x="2239900" y="4216600"/>
            <a:ext cx="1233000" cy="2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highlight>
                  <a:srgbClr val="FFFFFF"/>
                </a:highlight>
              </a:rPr>
              <a:t>.   cy43   .</a:t>
            </a:r>
            <a:endParaRPr b="1" sz="1800">
              <a:highlight>
                <a:srgbClr val="FFFFFF"/>
              </a:highlight>
            </a:endParaRPr>
          </a:p>
        </p:txBody>
      </p:sp>
      <p:sp>
        <p:nvSpPr>
          <p:cNvPr id="181" name="Google Shape;181;p26"/>
          <p:cNvSpPr txBox="1"/>
          <p:nvPr/>
        </p:nvSpPr>
        <p:spPr>
          <a:xfrm>
            <a:off x="5668900" y="4140400"/>
            <a:ext cx="1233000" cy="2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highlight>
                  <a:srgbClr val="FFFFFF"/>
                </a:highlight>
              </a:rPr>
              <a:t>.   cy46   .</a:t>
            </a:r>
            <a:endParaRPr b="1" sz="1800">
              <a:highlight>
                <a:srgbClr val="FFFFFF"/>
              </a:highlight>
            </a:endParaRPr>
          </a:p>
        </p:txBody>
      </p:sp>
      <p:sp>
        <p:nvSpPr>
          <p:cNvPr id="182" name="Google Shape;182;p26"/>
          <p:cNvSpPr txBox="1"/>
          <p:nvPr/>
        </p:nvSpPr>
        <p:spPr>
          <a:xfrm>
            <a:off x="838200" y="5334000"/>
            <a:ext cx="17256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92100" marR="29210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</a:rPr>
              <a:t>2020 Audi R8</a:t>
            </a:r>
            <a:endParaRPr/>
          </a:p>
        </p:txBody>
      </p:sp>
      <p:sp>
        <p:nvSpPr>
          <p:cNvPr id="183" name="Google Shape;183;p26"/>
          <p:cNvSpPr txBox="1"/>
          <p:nvPr/>
        </p:nvSpPr>
        <p:spPr>
          <a:xfrm>
            <a:off x="4267200" y="5334000"/>
            <a:ext cx="16593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92100" marR="29210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</a:rPr>
              <a:t>2015 Audi R8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chemeClr val="accent5"/>
                </a:solidFill>
                <a:highlight>
                  <a:schemeClr val="lt1"/>
                </a:highlight>
                <a:latin typeface="Bookman Old Style"/>
                <a:ea typeface="Bookman Old Style"/>
                <a:cs typeface="Bookman Old Style"/>
                <a:sym typeface="Bookman Old Style"/>
              </a:rPr>
              <a:t>cy47: TE is an echo type classification available in the Météo France radar product</a:t>
            </a:r>
            <a:endParaRPr>
              <a:solidFill>
                <a:schemeClr val="accent5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357" name="Google Shape;357;p4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222222"/>
                </a:solidFill>
                <a:highlight>
                  <a:schemeClr val="lt1"/>
                </a:highlight>
              </a:rPr>
              <a:t>TYPE FilteredElangle</a:t>
            </a:r>
            <a:endParaRPr sz="11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222222"/>
                </a:solidFill>
                <a:highlight>
                  <a:schemeClr val="lt1"/>
                </a:highlight>
              </a:rPr>
              <a:t>          TYPE(GrpData),pointer                        :: TE</a:t>
            </a:r>
            <a:endParaRPr sz="11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222222"/>
                </a:solidFill>
                <a:highlight>
                  <a:schemeClr val="lt1"/>
                </a:highlight>
              </a:rPr>
              <a:t>END TYPE FilteredElangle</a:t>
            </a:r>
            <a:endParaRPr sz="11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highlight>
                  <a:schemeClr val="lt1"/>
                </a:highlight>
              </a:rPr>
              <a:t>A Fuzzy Logic Algorithm for the Separation of Precipitating from Nonprecipitating Echoes Using Polarimetric Radar Observations</a:t>
            </a:r>
            <a:endParaRPr b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u="sng">
                <a:solidFill>
                  <a:schemeClr val="accent5"/>
                </a:solidFill>
                <a:hlinkClick r:id="rId3"/>
              </a:rPr>
              <a:t>https://journals.ametsoc.org/doi/full/10.1175/JTECH2035.1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highlight>
                  <a:schemeClr val="lt1"/>
                </a:highlight>
              </a:rPr>
              <a:t>A New Fuzzy Logic Hydrometeor Classification Scheme Applied to the French X-, C-, and S-Band Polarimetric Radars</a:t>
            </a:r>
            <a:endParaRPr b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u="sng">
                <a:solidFill>
                  <a:schemeClr val="accent5"/>
                </a:solidFill>
                <a:hlinkClick r:id="rId4"/>
              </a:rPr>
              <a:t>https://journals.ametsoc.org/doi/full/10.1175/JAMC-D-12-0236.1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 u="sng">
                <a:solidFill>
                  <a:schemeClr val="dk1"/>
                </a:solidFill>
                <a:highlight>
                  <a:schemeClr val="lt1"/>
                </a:highlight>
                <a:hlinkClick r:id="rId5"/>
              </a:rPr>
              <a:t>Hassan Al-Sakka</a:t>
            </a:r>
            <a:r>
              <a:rPr i="1" lang="en-US" sz="1050">
                <a:solidFill>
                  <a:schemeClr val="dk1"/>
                </a:solidFill>
                <a:highlight>
                  <a:schemeClr val="lt1"/>
                </a:highlight>
              </a:rPr>
              <a:t>, </a:t>
            </a:r>
            <a:r>
              <a:rPr lang="en-US" sz="1050" u="sng">
                <a:solidFill>
                  <a:schemeClr val="dk1"/>
                </a:solidFill>
                <a:highlight>
                  <a:schemeClr val="lt1"/>
                </a:highlight>
                <a:hlinkClick r:id="rId6"/>
              </a:rPr>
              <a:t>Abdel-Amin Boumahmoud</a:t>
            </a:r>
            <a:r>
              <a:rPr i="1" lang="en-US" sz="1050">
                <a:solidFill>
                  <a:schemeClr val="dk1"/>
                </a:solidFill>
                <a:highlight>
                  <a:schemeClr val="lt1"/>
                </a:highlight>
              </a:rPr>
              <a:t>, and </a:t>
            </a:r>
            <a:r>
              <a:rPr lang="en-US" sz="1050" u="sng">
                <a:solidFill>
                  <a:schemeClr val="dk1"/>
                </a:solidFill>
                <a:highlight>
                  <a:schemeClr val="lt1"/>
                </a:highlight>
                <a:hlinkClick r:id="rId7"/>
              </a:rPr>
              <a:t>Béatrice Fradon</a:t>
            </a:r>
            <a:endParaRPr sz="1050" u="sng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050">
                <a:solidFill>
                  <a:schemeClr val="dk1"/>
                </a:solidFill>
                <a:highlight>
                  <a:schemeClr val="lt1"/>
                </a:highlight>
              </a:rPr>
              <a:t>Centre de Météorologie Radar, Direction des Systèmes d'Observation, Météo France, Toulouse, France</a:t>
            </a:r>
            <a:endParaRPr/>
          </a:p>
        </p:txBody>
      </p:sp>
      <p:sp>
        <p:nvSpPr>
          <p:cNvPr id="358" name="Google Shape;358;p4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9" name="Google Shape;359;p4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7125" y="4615200"/>
            <a:ext cx="3993524" cy="194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4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72000" y="4643138"/>
            <a:ext cx="3886200" cy="18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5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Many thanks for your time</a:t>
            </a:r>
            <a:endParaRPr/>
          </a:p>
        </p:txBody>
      </p:sp>
      <p:sp>
        <p:nvSpPr>
          <p:cNvPr id="367" name="Google Shape;367;p45"/>
          <p:cNvSpPr txBox="1"/>
          <p:nvPr>
            <p:ph idx="12" type="sldNum"/>
          </p:nvPr>
        </p:nvSpPr>
        <p:spPr>
          <a:xfrm>
            <a:off x="612648" y="6356350"/>
            <a:ext cx="1981200" cy="36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8" name="Google Shape;36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875" y="1612175"/>
            <a:ext cx="3488269" cy="27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5850" y="1612163"/>
            <a:ext cx="4961149" cy="2790646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45"/>
          <p:cNvSpPr txBox="1"/>
          <p:nvPr/>
        </p:nvSpPr>
        <p:spPr>
          <a:xfrm>
            <a:off x="-76200" y="4114800"/>
            <a:ext cx="34884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92100" marR="29210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</a:rPr>
              <a:t>First time in Bratislava </a:t>
            </a:r>
            <a:r>
              <a:rPr b="1" lang="en-US" sz="1000">
                <a:solidFill>
                  <a:schemeClr val="dk1"/>
                </a:solidFill>
              </a:rPr>
              <a:t>2007 Audi R8</a:t>
            </a:r>
            <a:endParaRPr/>
          </a:p>
        </p:txBody>
      </p:sp>
      <p:sp>
        <p:nvSpPr>
          <p:cNvPr id="371" name="Google Shape;371;p45"/>
          <p:cNvSpPr txBox="1"/>
          <p:nvPr/>
        </p:nvSpPr>
        <p:spPr>
          <a:xfrm>
            <a:off x="3711050" y="4114800"/>
            <a:ext cx="17256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92100" marR="292100" rtl="0" algn="l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</a:rPr>
              <a:t>2020 Audi R8</a:t>
            </a:r>
            <a:endParaRPr/>
          </a:p>
        </p:txBody>
      </p:sp>
      <p:sp>
        <p:nvSpPr>
          <p:cNvPr id="372" name="Google Shape;372;p45"/>
          <p:cNvSpPr txBox="1"/>
          <p:nvPr/>
        </p:nvSpPr>
        <p:spPr>
          <a:xfrm>
            <a:off x="224875" y="4783350"/>
            <a:ext cx="8752200" cy="14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Audi is celebrating the success story of the V10 engine with the Audi R8 V10 Decennium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and what the </a:t>
            </a:r>
            <a:r>
              <a:rPr b="1" lang="en-US" sz="3200"/>
              <a:t>BATOR</a:t>
            </a:r>
            <a:r>
              <a:rPr lang="en-US" sz="3200"/>
              <a:t>?</a:t>
            </a:r>
            <a:endParaRPr b="1" sz="3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190" name="Google Shape;190;p27"/>
          <p:cNvSpPr txBox="1"/>
          <p:nvPr>
            <p:ph idx="12" type="sldNum"/>
          </p:nvPr>
        </p:nvSpPr>
        <p:spPr>
          <a:xfrm>
            <a:off x="612648" y="6356350"/>
            <a:ext cx="1981200" cy="36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1" name="Google Shape;191;p27"/>
          <p:cNvSpPr txBox="1"/>
          <p:nvPr>
            <p:ph idx="1" type="body"/>
          </p:nvPr>
        </p:nvSpPr>
        <p:spPr>
          <a:xfrm>
            <a:off x="457200" y="1219200"/>
            <a:ext cx="8229600" cy="493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Our plan for radar DA stay 2018/12 in OMSZ in Budapest was step by step better understanding of ODIM radar data handling in Bator (mainly </a:t>
            </a:r>
            <a:r>
              <a:rPr i="1" lang="en-US" sz="1400">
                <a:latin typeface="Arial"/>
                <a:ea typeface="Arial"/>
                <a:cs typeface="Arial"/>
                <a:sym typeface="Arial"/>
              </a:rPr>
              <a:t>odb/pandor/module/bator_decodhdf5_mod.F90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) and step by step continue on radar DA.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 point: cy40bf09_cy43 (backphased BATOR stay 2018/09)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en-US" sz="1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after the discussion on RC LACE DA WD in Bucharest (Romania), 20180917-21 task</a:t>
            </a:r>
            <a:endParaRPr sz="1400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</a:pPr>
            <a:r>
              <a:rPr b="1" lang="en-US" sz="14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control radar ray geometry and mapping of observations</a:t>
            </a:r>
            <a:endParaRPr b="1" sz="14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b="1" lang="en-US" sz="1400">
                <a:latin typeface="Arial"/>
                <a:ea typeface="Arial"/>
                <a:cs typeface="Arial"/>
                <a:sym typeface="Arial"/>
              </a:rPr>
              <a:t>SUBROUTINE Maps(rscale,rstart,elangle,arrayin,elevation)</a:t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2018/12 phasing cy46 -after investigate it we find some very useful features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</a:t>
            </a: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point (stay 2018/12):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</a:pPr>
            <a:r>
              <a:rPr b="1" lang="en-US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OMSZ:wfma</a:t>
            </a:r>
            <a:endParaRPr b="1"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cy40bf09_cy4</a:t>
            </a: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(backphased BATOR on cy46 2018/12)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cy43t2bf09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■"/>
            </a:pPr>
            <a:r>
              <a:rPr b="1" lang="en-US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SHMU:HPC2</a:t>
            </a:r>
            <a:endParaRPr b="1"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cy40bf09_cy43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cy43t2bf10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cy43t2bf10_cy46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cy46t1 - “prephasing code”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SUBROUTINE Maps(rscale,rstart,elangle,arrayin,elevation)</a:t>
            </a:r>
            <a:endParaRPr b="1" sz="2000"/>
          </a:p>
        </p:txBody>
      </p:sp>
      <p:sp>
        <p:nvSpPr>
          <p:cNvPr id="198" name="Google Shape;198;p28"/>
          <p:cNvSpPr txBox="1"/>
          <p:nvPr>
            <p:ph idx="12" type="sldNum"/>
          </p:nvPr>
        </p:nvSpPr>
        <p:spPr>
          <a:xfrm>
            <a:off x="612648" y="6356350"/>
            <a:ext cx="1981200" cy="36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9" name="Google Shape;199;p28"/>
          <p:cNvSpPr txBox="1"/>
          <p:nvPr>
            <p:ph idx="1" type="body"/>
          </p:nvPr>
        </p:nvSpPr>
        <p:spPr>
          <a:xfrm>
            <a:off x="457200" y="1219200"/>
            <a:ext cx="8229600" cy="493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maps                   : maps bins to get a profile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SUBROUTINE Odim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(FileId,TabSlots,AnalysisDate,Kobs,Kw,Kfic,Conformity)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1" lang="en-US" sz="1600">
                <a:latin typeface="Arial"/>
                <a:ea typeface="Arial"/>
                <a:cs typeface="Arial"/>
                <a:sym typeface="Arial"/>
              </a:rPr>
              <a:t>call maps</a:t>
            </a:r>
            <a:r>
              <a:rPr b="1"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(Radar%</a:t>
            </a:r>
            <a:r>
              <a:rPr b="1" lang="en-US" sz="1400">
                <a:latin typeface="Arial"/>
                <a:ea typeface="Arial"/>
                <a:cs typeface="Arial"/>
                <a:sym typeface="Arial"/>
              </a:rPr>
              <a:t>FinalElev(i)%DBZH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%Attrib%RScale,Radar%FinalElev(i)%DBZH%Attrib%RStart, Radar%FinalElev(i)%Elangle,real2buf,</a:t>
            </a:r>
            <a:r>
              <a:rPr b="1" lang="en-US" sz="1600">
                <a:latin typeface="Arial"/>
                <a:ea typeface="Arial"/>
                <a:cs typeface="Arial"/>
                <a:sym typeface="Arial"/>
              </a:rPr>
              <a:t>Radar%FinalElev(i)%DBZH%Values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)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1" lang="en-US" sz="1600">
                <a:latin typeface="Arial"/>
                <a:ea typeface="Arial"/>
                <a:cs typeface="Arial"/>
                <a:sym typeface="Arial"/>
              </a:rPr>
              <a:t>call maps</a:t>
            </a:r>
            <a:endParaRPr b="1" sz="16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(Radar%</a:t>
            </a:r>
            <a:r>
              <a:rPr b="1" lang="en-US" sz="1400">
                <a:latin typeface="Arial"/>
                <a:ea typeface="Arial"/>
                <a:cs typeface="Arial"/>
                <a:sym typeface="Arial"/>
              </a:rPr>
              <a:t>FinalElev(i)%TH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%Attrib%RScale,Radar%FinalElev(i)%TH%Attrib%RStart, Radar%FinalElev(i)%Elangle,real2buf,</a:t>
            </a:r>
            <a:r>
              <a:rPr b="1" lang="en-US" sz="1600">
                <a:latin typeface="Arial"/>
                <a:ea typeface="Arial"/>
                <a:cs typeface="Arial"/>
                <a:sym typeface="Arial"/>
              </a:rPr>
              <a:t>Radar%FinalElev(i)%TH%Values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)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1" lang="en-US" sz="1600">
                <a:latin typeface="Arial"/>
                <a:ea typeface="Arial"/>
                <a:cs typeface="Arial"/>
                <a:sym typeface="Arial"/>
              </a:rPr>
              <a:t>call maps</a:t>
            </a:r>
            <a:r>
              <a:rPr b="1"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(Radar%</a:t>
            </a:r>
            <a:r>
              <a:rPr b="1" lang="en-US" sz="1400">
                <a:latin typeface="Arial"/>
                <a:ea typeface="Arial"/>
                <a:cs typeface="Arial"/>
                <a:sym typeface="Arial"/>
              </a:rPr>
              <a:t>FinalElev(i)%VRAD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%Attrib%RScale,Radar%FinalElev(i)%VRAD%Attrib%RStart, Radar%FinalElev(i)%Elangle,real2buf,</a:t>
            </a:r>
            <a:r>
              <a:rPr b="1" lang="en-US" sz="1600">
                <a:latin typeface="Arial"/>
                <a:ea typeface="Arial"/>
                <a:cs typeface="Arial"/>
                <a:sym typeface="Arial"/>
              </a:rPr>
              <a:t>Radar%FinalElev(i)%VRAD%Values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)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1" lang="en-US" sz="1600">
                <a:latin typeface="Arial"/>
                <a:ea typeface="Arial"/>
                <a:cs typeface="Arial"/>
                <a:sym typeface="Arial"/>
              </a:rPr>
              <a:t>(associated(Radar%FinalElev(i)%FLAG))</a:t>
            </a:r>
            <a:endParaRPr b="1" sz="16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call maps (Radar%FinalElev(i)%DBZH%Attrib%RScale,Radar%FinalElev(i)%DBZH%Attrib%RStart,&amp;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 &amp; Radar%FinalElev(i)%Elangle,real2buf,</a:t>
            </a:r>
            <a:r>
              <a:rPr b="1" lang="en-US" sz="1600">
                <a:latin typeface="Arial"/>
                <a:ea typeface="Arial"/>
                <a:cs typeface="Arial"/>
                <a:sym typeface="Arial"/>
              </a:rPr>
              <a:t>Radar%FinalElev(i)%FLAG%Values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)</a:t>
            </a:r>
            <a:endParaRPr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Ray geometry</a:t>
            </a:r>
            <a:endParaRPr/>
          </a:p>
        </p:txBody>
      </p:sp>
      <p:sp>
        <p:nvSpPr>
          <p:cNvPr id="206" name="Google Shape;206;p29"/>
          <p:cNvSpPr txBox="1"/>
          <p:nvPr>
            <p:ph idx="12" type="sldNum"/>
          </p:nvPr>
        </p:nvSpPr>
        <p:spPr>
          <a:xfrm>
            <a:off x="612648" y="6356350"/>
            <a:ext cx="1981200" cy="36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7" name="Google Shape;207;p29"/>
          <p:cNvSpPr txBox="1"/>
          <p:nvPr>
            <p:ph idx="1" type="body"/>
          </p:nvPr>
        </p:nvSpPr>
        <p:spPr>
          <a:xfrm>
            <a:off x="457200" y="1295400"/>
            <a:ext cx="8229600" cy="493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</a:rPr>
              <a:t>In normal condition N decreases with height in the atmosphere, which leads to a downward bending of radar beams.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595959"/>
                </a:solidFill>
              </a:rPr>
              <a:t>N = 77.6/T*(0.01*p + 4810*e/ T )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595959"/>
                </a:solidFill>
              </a:rPr>
              <a:t>p - pressure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595959"/>
                </a:solidFill>
              </a:rPr>
              <a:t>T - temperature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595959"/>
                </a:solidFill>
              </a:rPr>
              <a:t>e - partial pressure of water vapour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595959"/>
                </a:solidFill>
              </a:rPr>
              <a:t>N -refractivity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595959"/>
                </a:solidFill>
              </a:rPr>
              <a:t>n - index of refraction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8" name="Google Shape;20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6950" y="3911325"/>
            <a:ext cx="6100850" cy="238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4050" y="2024975"/>
            <a:ext cx="1498225" cy="75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4100" y="3104498"/>
            <a:ext cx="1222250" cy="48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/>
          <p:nvPr/>
        </p:nvSpPr>
        <p:spPr>
          <a:xfrm>
            <a:off x="0" y="6565867"/>
            <a:ext cx="1905000" cy="219075"/>
          </a:xfrm>
          <a:prstGeom prst="rect">
            <a:avLst/>
          </a:prstGeom>
          <a:noFill/>
          <a:ln>
            <a:noFill/>
          </a:ln>
        </p:spPr>
      </p:sp>
      <p:sp>
        <p:nvSpPr>
          <p:cNvPr id="216" name="Google Shape;216;p30"/>
          <p:cNvSpPr/>
          <p:nvPr/>
        </p:nvSpPr>
        <p:spPr>
          <a:xfrm>
            <a:off x="4141600" y="959567"/>
            <a:ext cx="4875600" cy="5898300"/>
          </a:xfrm>
          <a:prstGeom prst="donut">
            <a:avLst>
              <a:gd fmla="val 4305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7" name="Google Shape;217;p30"/>
          <p:cNvCxnSpPr>
            <a:stCxn id="216" idx="2"/>
            <a:endCxn id="216" idx="6"/>
          </p:cNvCxnSpPr>
          <p:nvPr/>
        </p:nvCxnSpPr>
        <p:spPr>
          <a:xfrm>
            <a:off x="4141600" y="3908717"/>
            <a:ext cx="4875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8" name="Google Shape;218;p30"/>
          <p:cNvCxnSpPr>
            <a:stCxn id="216" idx="4"/>
            <a:endCxn id="216" idx="0"/>
          </p:cNvCxnSpPr>
          <p:nvPr/>
        </p:nvCxnSpPr>
        <p:spPr>
          <a:xfrm rot="10800000">
            <a:off x="6579400" y="959567"/>
            <a:ext cx="0" cy="589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9" name="Google Shape;219;p30"/>
          <p:cNvSpPr txBox="1"/>
          <p:nvPr/>
        </p:nvSpPr>
        <p:spPr>
          <a:xfrm>
            <a:off x="6053600" y="2351833"/>
            <a:ext cx="430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RA</a:t>
            </a:r>
            <a:endParaRPr b="1" sz="1000"/>
          </a:p>
        </p:txBody>
      </p:sp>
      <p:sp>
        <p:nvSpPr>
          <p:cNvPr id="220" name="Google Shape;220;p30"/>
          <p:cNvSpPr txBox="1"/>
          <p:nvPr/>
        </p:nvSpPr>
        <p:spPr>
          <a:xfrm>
            <a:off x="3943500" y="946017"/>
            <a:ext cx="21450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FF"/>
                </a:solidFill>
              </a:rPr>
              <a:t>TREF_RADAR(JPXRADS)%stalt</a:t>
            </a:r>
            <a:endParaRPr b="1" sz="1000">
              <a:solidFill>
                <a:srgbClr val="0000FF"/>
              </a:solidFill>
            </a:endParaRPr>
          </a:p>
        </p:txBody>
      </p:sp>
      <p:cxnSp>
        <p:nvCxnSpPr>
          <p:cNvPr id="221" name="Google Shape;221;p30"/>
          <p:cNvCxnSpPr>
            <a:stCxn id="216" idx="0"/>
          </p:cNvCxnSpPr>
          <p:nvPr/>
        </p:nvCxnSpPr>
        <p:spPr>
          <a:xfrm flipH="1" rot="10800000">
            <a:off x="6579400" y="5567"/>
            <a:ext cx="2571600" cy="95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2" name="Google Shape;222;p30"/>
          <p:cNvCxnSpPr/>
          <p:nvPr/>
        </p:nvCxnSpPr>
        <p:spPr>
          <a:xfrm rot="10800000">
            <a:off x="6646425" y="3484667"/>
            <a:ext cx="303300" cy="109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3" name="Google Shape;223;p30"/>
          <p:cNvSpPr txBox="1"/>
          <p:nvPr/>
        </p:nvSpPr>
        <p:spPr>
          <a:xfrm>
            <a:off x="6745150" y="4412033"/>
            <a:ext cx="621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9900"/>
                </a:solidFill>
                <a:highlight>
                  <a:schemeClr val="lt1"/>
                </a:highlight>
              </a:rPr>
              <a:t>zalpha</a:t>
            </a:r>
            <a:endParaRPr b="1" sz="1000">
              <a:solidFill>
                <a:srgbClr val="FF9900"/>
              </a:solidFill>
              <a:highlight>
                <a:schemeClr val="lt1"/>
              </a:highlight>
            </a:endParaRPr>
          </a:p>
        </p:txBody>
      </p:sp>
      <p:cxnSp>
        <p:nvCxnSpPr>
          <p:cNvPr id="224" name="Google Shape;224;p30"/>
          <p:cNvCxnSpPr/>
          <p:nvPr/>
        </p:nvCxnSpPr>
        <p:spPr>
          <a:xfrm flipH="1" rot="10800000">
            <a:off x="6575775" y="301167"/>
            <a:ext cx="1813200" cy="361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5" name="Google Shape;225;p30"/>
          <p:cNvSpPr txBox="1"/>
          <p:nvPr/>
        </p:nvSpPr>
        <p:spPr>
          <a:xfrm>
            <a:off x="6790750" y="118300"/>
            <a:ext cx="14466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sqrt(zdist(iobs))</a:t>
            </a:r>
            <a:endParaRPr b="1" sz="1000"/>
          </a:p>
        </p:txBody>
      </p:sp>
      <p:sp>
        <p:nvSpPr>
          <p:cNvPr id="226" name="Google Shape;226;p30"/>
          <p:cNvSpPr txBox="1"/>
          <p:nvPr/>
        </p:nvSpPr>
        <p:spPr>
          <a:xfrm>
            <a:off x="0" y="76200"/>
            <a:ext cx="3810300" cy="53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i= 1, Radar%NRayons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j= 1, Radar%NPoints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l=1, NbSelectedElangles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RAE        = RA*4./3.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zdimhpiy   = 360./Radar%NRayons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zaz_offset = 0.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zdist(iobs) = (1000. * (j - 0.5))**2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zazim(iobs) = ispindir * zdimhpiy * (i - 0.5) + zaz_offset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zalt = RA + sin(Radar%FinalElev(l)%Elangle*RADIANS) * sqrt(zdist(iobs)) + zdist(iobs)/2./RAE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zalpha = acos((RA**2 + zalt**2 - zdist(iobs)) / (2. * RA * zalt))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cxnSp>
        <p:nvCxnSpPr>
          <p:cNvPr id="227" name="Google Shape;227;p30"/>
          <p:cNvCxnSpPr/>
          <p:nvPr/>
        </p:nvCxnSpPr>
        <p:spPr>
          <a:xfrm flipH="1" rot="10800000">
            <a:off x="3393725" y="946033"/>
            <a:ext cx="5679600" cy="6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8" name="Google Shape;228;p30"/>
          <p:cNvSpPr txBox="1"/>
          <p:nvPr/>
        </p:nvSpPr>
        <p:spPr>
          <a:xfrm>
            <a:off x="3810225" y="84667"/>
            <a:ext cx="2836200" cy="5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900FF"/>
                </a:solidFill>
              </a:rPr>
              <a:t>Radar%FinalElev(l)%Elangle</a:t>
            </a:r>
            <a:endParaRPr b="1" sz="1000">
              <a:solidFill>
                <a:srgbClr val="9900FF"/>
              </a:solidFill>
            </a:endParaRPr>
          </a:p>
        </p:txBody>
      </p:sp>
      <p:cxnSp>
        <p:nvCxnSpPr>
          <p:cNvPr id="229" name="Google Shape;229;p30"/>
          <p:cNvCxnSpPr/>
          <p:nvPr/>
        </p:nvCxnSpPr>
        <p:spPr>
          <a:xfrm>
            <a:off x="5602100" y="438167"/>
            <a:ext cx="1333500" cy="48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0" name="Google Shape;230;p30"/>
          <p:cNvCxnSpPr/>
          <p:nvPr/>
        </p:nvCxnSpPr>
        <p:spPr>
          <a:xfrm rot="10800000">
            <a:off x="7344625" y="955700"/>
            <a:ext cx="1446600" cy="79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1" name="Google Shape;231;p30"/>
          <p:cNvSpPr txBox="1"/>
          <p:nvPr/>
        </p:nvSpPr>
        <p:spPr>
          <a:xfrm>
            <a:off x="8713900" y="1632933"/>
            <a:ext cx="3033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s</a:t>
            </a:r>
            <a:endParaRPr sz="1000"/>
          </a:p>
        </p:txBody>
      </p:sp>
      <p:cxnSp>
        <p:nvCxnSpPr>
          <p:cNvPr id="232" name="Google Shape;232;p30"/>
          <p:cNvCxnSpPr/>
          <p:nvPr/>
        </p:nvCxnSpPr>
        <p:spPr>
          <a:xfrm rot="10800000">
            <a:off x="7218025" y="2601933"/>
            <a:ext cx="444300" cy="23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3" name="Google Shape;233;p30"/>
          <p:cNvSpPr txBox="1"/>
          <p:nvPr/>
        </p:nvSpPr>
        <p:spPr>
          <a:xfrm>
            <a:off x="7464775" y="2841033"/>
            <a:ext cx="4728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zalt</a:t>
            </a:r>
            <a:endParaRPr b="1" sz="1000"/>
          </a:p>
        </p:txBody>
      </p:sp>
      <p:cxnSp>
        <p:nvCxnSpPr>
          <p:cNvPr id="234" name="Google Shape;234;p30"/>
          <p:cNvCxnSpPr/>
          <p:nvPr/>
        </p:nvCxnSpPr>
        <p:spPr>
          <a:xfrm flipH="1" rot="10800000">
            <a:off x="6589900" y="291667"/>
            <a:ext cx="2554200" cy="921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5" name="Google Shape;235;p30"/>
          <p:cNvCxnSpPr/>
          <p:nvPr/>
        </p:nvCxnSpPr>
        <p:spPr>
          <a:xfrm flipH="1" rot="10800000">
            <a:off x="3390125" y="1182133"/>
            <a:ext cx="5686800" cy="567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6" name="Google Shape;236;p30"/>
          <p:cNvCxnSpPr/>
          <p:nvPr/>
        </p:nvCxnSpPr>
        <p:spPr>
          <a:xfrm flipH="1" rot="10800000">
            <a:off x="6589900" y="554867"/>
            <a:ext cx="1848300" cy="33492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7" name="Google Shape;237;p30"/>
          <p:cNvCxnSpPr>
            <a:endCxn id="216" idx="0"/>
          </p:cNvCxnSpPr>
          <p:nvPr/>
        </p:nvCxnSpPr>
        <p:spPr>
          <a:xfrm rot="10800000">
            <a:off x="6579400" y="959567"/>
            <a:ext cx="3300" cy="2499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8" name="Google Shape;238;p30"/>
          <p:cNvSpPr/>
          <p:nvPr/>
        </p:nvSpPr>
        <p:spPr>
          <a:xfrm>
            <a:off x="7069625" y="775467"/>
            <a:ext cx="119700" cy="249900"/>
          </a:xfrm>
          <a:prstGeom prst="arc">
            <a:avLst>
              <a:gd fmla="val 15394447" name="adj1"/>
              <a:gd fmla="val 2217675" name="adj2"/>
            </a:avLst>
          </a:prstGeom>
          <a:noFill/>
          <a:ln cap="flat" cmpd="sng" w="1905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0"/>
          <p:cNvSpPr/>
          <p:nvPr/>
        </p:nvSpPr>
        <p:spPr>
          <a:xfrm>
            <a:off x="6270550" y="3057433"/>
            <a:ext cx="621000" cy="593100"/>
          </a:xfrm>
          <a:prstGeom prst="arc">
            <a:avLst>
              <a:gd fmla="val 15887568" name="adj1"/>
              <a:gd fmla="val 0" name="adj2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0"/>
          <p:cNvSpPr txBox="1"/>
          <p:nvPr/>
        </p:nvSpPr>
        <p:spPr>
          <a:xfrm>
            <a:off x="30375" y="5929767"/>
            <a:ext cx="3989700" cy="5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cos(alfa)=(b*b+c*c-a*a)/(2*b*c)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accent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In reality somehow little bit complicated </a:t>
            </a:r>
            <a:endParaRPr b="1">
              <a:solidFill>
                <a:schemeClr val="accent5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47" name="Google Shape;247;p3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8" name="Google Shape;248;p31"/>
          <p:cNvSpPr txBox="1"/>
          <p:nvPr/>
        </p:nvSpPr>
        <p:spPr>
          <a:xfrm>
            <a:off x="311700" y="5568875"/>
            <a:ext cx="73383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also in INCA3_prec developed in SHMU we already have simple beam propagating model 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developed by SHMU radar department staff Ladislav Meri, Lubo Okon ...</a:t>
            </a:r>
            <a:endParaRPr/>
          </a:p>
        </p:txBody>
      </p:sp>
      <p:pic>
        <p:nvPicPr>
          <p:cNvPr id="249" name="Google Shape;24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625" y="1814080"/>
            <a:ext cx="8187475" cy="3534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2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accent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YOMCOCTP - CMA OBS./CODE TYPES</a:t>
            </a:r>
            <a:endParaRPr b="1">
              <a:solidFill>
                <a:schemeClr val="accent5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56" name="Google Shape;256;p32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pack/43t2_bf09_export.03.MPIGNU493.x/src/local/arpifs/module/yomcoctp.F90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!*          1.13   RADAR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!     NRADAR        I      RADAR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!     NRADARSQ      I      RADAR SQ. NO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INTEGER(KIND=JPIM), PARAMETER :: NRADAR   =  13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INTEGER(KIND=JPIM), PARAMETER :: NRADARSQ =  13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MNOCTP(NRADAR)=NRDRCT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CCMOOTP(NRADAR)='RADAR, meteorological radar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nothing change for radars … cy40  to cy47 </a:t>
            </a:r>
            <a:endParaRPr/>
          </a:p>
        </p:txBody>
      </p:sp>
      <p:sp>
        <p:nvSpPr>
          <p:cNvPr id="257" name="Google Shape;257;p3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4" name="Google Shape;264;p33"/>
          <p:cNvSpPr txBox="1"/>
          <p:nvPr/>
        </p:nvSpPr>
        <p:spPr>
          <a:xfrm>
            <a:off x="0" y="0"/>
            <a:ext cx="38247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43t2_bf10:</a:t>
            </a:r>
            <a:r>
              <a:rPr b="1" lang="en-US" sz="1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odb/pandor/module/</a:t>
            </a:r>
            <a:r>
              <a:rPr b="1" lang="en-US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bator_module</a:t>
            </a:r>
            <a:r>
              <a:rPr b="1" lang="en-US" sz="1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.F90</a:t>
            </a:r>
            <a:endParaRPr b="1" sz="1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95959"/>
                </a:solidFill>
              </a:rPr>
              <a:t>TYPE HRadarSel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595959"/>
                </a:solidFill>
              </a:rPr>
              <a:t> </a:t>
            </a:r>
            <a:r>
              <a:rPr lang="en-US" sz="900">
                <a:solidFill>
                  <a:srgbClr val="595959"/>
                </a:solidFill>
              </a:rPr>
              <a:t> real(kind=jpr</a:t>
            </a:r>
            <a:r>
              <a:rPr b="1" lang="en-US">
                <a:solidFill>
                  <a:srgbClr val="595959"/>
                </a:solidFill>
              </a:rPr>
              <a:t>b</a:t>
            </a:r>
            <a:r>
              <a:rPr lang="en-US" sz="900">
                <a:solidFill>
                  <a:srgbClr val="595959"/>
                </a:solidFill>
              </a:rPr>
              <a:t>)                               :: </a:t>
            </a:r>
            <a:r>
              <a:rPr lang="en-US">
                <a:solidFill>
                  <a:srgbClr val="595959"/>
                </a:solidFill>
              </a:rPr>
              <a:t>Resolution </a:t>
            </a:r>
            <a:r>
              <a:rPr lang="en-US" sz="900">
                <a:solidFill>
                  <a:srgbClr val="595959"/>
                </a:solidFill>
              </a:rPr>
              <a:t>        =  rabsi</a:t>
            </a:r>
            <a:endParaRPr sz="9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</a:rPr>
              <a:t>  integer(kind=jpim)                                   :: Sample             =  1000</a:t>
            </a:r>
            <a:endParaRPr sz="9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</a:rPr>
              <a:t>  character(len=LabelLength)                           :: ChoosenTask        = '?'</a:t>
            </a:r>
            <a:endParaRPr sz="9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</a:rPr>
              <a:t>  character(len=LabelLength)                           :: GrpElevName        = '?'</a:t>
            </a:r>
            <a:endParaRPr sz="9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</a:rPr>
              <a:t>  character(len=LabelLength)                           :: GrpWhereName       = '?'</a:t>
            </a:r>
            <a:endParaRPr sz="9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</a:rPr>
              <a:t>  character(len=LabelLength)                           :: GrpWhatName        = '?'</a:t>
            </a:r>
            <a:endParaRPr sz="9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</a:rPr>
              <a:t>  character(len=LabelLength)                           :: GrpHowName         = '?'</a:t>
            </a:r>
            <a:endParaRPr sz="9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</a:rPr>
              <a:t>  character(len=LabelLength)                           :: GrpParamName       = '?'</a:t>
            </a:r>
            <a:endParaRPr sz="9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</a:rPr>
              <a:t>  character(len=LabelLength)                           :: GrpFlagName        = '?'</a:t>
            </a:r>
            <a:endParaRPr sz="9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</a:rPr>
              <a:t>  integer(kind=jpim)                                   :: NbWagon            =  0</a:t>
            </a:r>
            <a:endParaRPr sz="9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</a:rPr>
              <a:t>  integer(kind=jpim)                                   :: NbSupp             =  0</a:t>
            </a:r>
            <a:endParaRPr sz="9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</a:rPr>
              <a:t>  character(len=5), dimension(200)                     :: NodeNames          = '?'</a:t>
            </a:r>
            <a:endParaRPr sz="9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</a:rPr>
              <a:t>  character(len=LabelLength)                           :: ConventionName     = '?'</a:t>
            </a:r>
            <a:endParaRPr sz="9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</a:rPr>
              <a:t>  character(len=LabelLength), dimension(10)            :: AllowedConventions = '?'</a:t>
            </a:r>
            <a:endParaRPr sz="9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</a:rPr>
              <a:t>  character(len=LabelLength)                           :: ElevName           = '?'</a:t>
            </a:r>
            <a:endParaRPr sz="9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</a:rPr>
              <a:t>  character(len=LabelLength)                           :: NRaysName          = '?'</a:t>
            </a:r>
            <a:endParaRPr sz="9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</a:rPr>
              <a:t>  character(len=LabelLength)                           :: NbinsName          = '?'</a:t>
            </a:r>
            <a:endParaRPr sz="9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</a:rPr>
              <a:t>  character(len=LabelLength)                           :: RStartName         = '?'</a:t>
            </a:r>
            <a:endParaRPr sz="9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</a:rPr>
              <a:t>  character(len=LabelLength)                           :: RScaleName         = '?'</a:t>
            </a:r>
            <a:endParaRPr sz="9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</a:rPr>
              <a:t>  character(len=LabelLength)                           :: ObjectName         = '?'</a:t>
            </a:r>
            <a:endParaRPr sz="9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</a:rPr>
              <a:t>  character(len=LabelLength)                           :: SourceName         = '?'</a:t>
            </a:r>
            <a:endParaRPr sz="9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</a:rPr>
              <a:t>  character(len=LabelLength)                           :: DateName           = '?'</a:t>
            </a:r>
            <a:endParaRPr sz="9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</a:rPr>
              <a:t>  character(len=LabelLength)                           :: TimeName           = '?'</a:t>
            </a:r>
            <a:endParaRPr sz="9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</a:rPr>
              <a:t>  character(len=LabelLength)                           :: StartDateName      = '?'</a:t>
            </a:r>
            <a:endParaRPr sz="9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</a:rPr>
              <a:t>  character(len=LabelLength)                           :: StartTimeName      = '?'</a:t>
            </a:r>
            <a:endParaRPr sz="9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</a:rPr>
              <a:t>  character(len=LabelLength)                           :: QuantityName       = '?'</a:t>
            </a:r>
            <a:endParaRPr sz="9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</a:rPr>
              <a:t>  character(len=LabelLength)                           :: GainName           = '?'</a:t>
            </a:r>
            <a:endParaRPr sz="9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</a:rPr>
              <a:t>  character(len=LabelLength)                           :: OffsetName         = '?'</a:t>
            </a:r>
            <a:endParaRPr sz="9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</a:rPr>
              <a:t>  character(len=LabelLength)                           :: NoDataName         = '?'</a:t>
            </a:r>
            <a:endParaRPr sz="9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</a:rPr>
              <a:t>  character(len=LabelLength)                           :: NoDetectName       = '?'</a:t>
            </a:r>
            <a:endParaRPr sz="9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</a:rPr>
              <a:t>  character(len=LabelLength)                           :: SiteHeightName     = '?'</a:t>
            </a:r>
            <a:endParaRPr sz="9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</a:rPr>
              <a:t>  character(len=LabelLength)                           :: </a:t>
            </a:r>
            <a:r>
              <a:rPr b="1" lang="en-US" sz="900">
                <a:solidFill>
                  <a:srgbClr val="595959"/>
                </a:solidFill>
              </a:rPr>
              <a:t>SiteLatName</a:t>
            </a:r>
            <a:r>
              <a:rPr lang="en-US" sz="900">
                <a:solidFill>
                  <a:srgbClr val="595959"/>
                </a:solidFill>
              </a:rPr>
              <a:t>        = '?'</a:t>
            </a:r>
            <a:endParaRPr sz="9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</a:rPr>
              <a:t>  character(len=LabelLength)                           :: SiteLonName        = '?'</a:t>
            </a:r>
            <a:endParaRPr sz="9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</a:rPr>
              <a:t>  character(len=LabelLength)                           :: TaskName           = '?'</a:t>
            </a:r>
            <a:endParaRPr sz="9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</a:rPr>
              <a:t>  character(len=LabelLength)                           :: BeamWidthName      = '?'</a:t>
            </a:r>
            <a:endParaRPr sz="9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95959"/>
                </a:solidFill>
              </a:rPr>
              <a:t>  logical                                              :: LPrint             = .TRUE.</a:t>
            </a:r>
            <a:endParaRPr sz="9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595959"/>
                </a:solidFill>
              </a:rPr>
              <a:t>END TYPE HRadarSel</a:t>
            </a:r>
            <a:endParaRPr sz="6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595959"/>
                </a:solidFill>
              </a:rPr>
              <a:t>TYPE(HRadarSel)                         :: HOdim</a:t>
            </a:r>
            <a:endParaRPr b="1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595959"/>
              </a:solidFill>
            </a:endParaRPr>
          </a:p>
        </p:txBody>
      </p:sp>
      <p:sp>
        <p:nvSpPr>
          <p:cNvPr id="265" name="Google Shape;265;p33"/>
          <p:cNvSpPr txBox="1"/>
          <p:nvPr/>
        </p:nvSpPr>
        <p:spPr>
          <a:xfrm>
            <a:off x="3886200" y="0"/>
            <a:ext cx="52578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</a:rPr>
              <a:t>cy46_bf01: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200">
                <a:solidFill>
                  <a:schemeClr val="dk1"/>
                </a:solidFill>
              </a:rPr>
              <a:t>odb/pandor/module/bator_module.F90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TYPE HRadarSel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>
                <a:solidFill>
                  <a:schemeClr val="dk1"/>
                </a:solidFill>
              </a:rPr>
              <a:t>  </a:t>
            </a:r>
            <a:r>
              <a:rPr lang="en-US" sz="900">
                <a:solidFill>
                  <a:schemeClr val="dk1"/>
                </a:solidFill>
              </a:rPr>
              <a:t>real(kind=jpr</a:t>
            </a:r>
            <a:r>
              <a:rPr b="1" lang="en-US" sz="1000">
                <a:solidFill>
                  <a:schemeClr val="dk1"/>
                </a:solidFill>
              </a:rPr>
              <a:t>d</a:t>
            </a:r>
            <a:r>
              <a:rPr lang="en-US" sz="600">
                <a:solidFill>
                  <a:schemeClr val="dk1"/>
                </a:solidFill>
              </a:rPr>
              <a:t>)                                      </a:t>
            </a:r>
            <a:r>
              <a:rPr lang="en-US">
                <a:solidFill>
                  <a:schemeClr val="dk1"/>
                </a:solidFill>
              </a:rPr>
              <a:t>:: Resolution         =  rabsi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>
                <a:solidFill>
                  <a:srgbClr val="38761D"/>
                </a:solidFill>
              </a:rPr>
              <a:t>  </a:t>
            </a:r>
            <a:r>
              <a:rPr b="1" lang="en-US" sz="1000">
                <a:solidFill>
                  <a:srgbClr val="38761D"/>
                </a:solidFill>
              </a:rPr>
              <a:t>real(kind=jprd)                                      :: </a:t>
            </a:r>
            <a:r>
              <a:rPr b="1" lang="en-US">
                <a:solidFill>
                  <a:srgbClr val="38761D"/>
                </a:solidFill>
              </a:rPr>
              <a:t>DOWThreshold       =  rabsi</a:t>
            </a:r>
            <a:endParaRPr b="1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00">
                <a:solidFill>
                  <a:srgbClr val="38761D"/>
                </a:solidFill>
              </a:rPr>
              <a:t> real(kind=jprd)                                      :: </a:t>
            </a:r>
            <a:r>
              <a:rPr b="1" lang="en-US">
                <a:solidFill>
                  <a:srgbClr val="38761D"/>
                </a:solidFill>
              </a:rPr>
              <a:t>NIlimit            =  rabsi</a:t>
            </a:r>
            <a:endParaRPr b="1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</a:rPr>
              <a:t>  integer(kind=jpim)                                   :: Sample             =  1000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</a:rPr>
              <a:t>  character(len=LabelLength)                           :: ChoosenTask        = '?'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</a:rPr>
              <a:t>  character(len=LabelLength)                           :: GrpElevName        = '?'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</a:rPr>
              <a:t>  character(len=LabelLength)                           :: GrpWhereName       = '?'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</a:rPr>
              <a:t>  character(len=LabelLength)                           :: GrpWhatName        = '?'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</a:rPr>
              <a:t>  character(len=LabelLength)                           :: GrpHowName         = '?'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</a:rPr>
              <a:t>  character(len=LabelLength)                           :: GrpParamName       = '?'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</a:rPr>
              <a:t>  character(len=LabelLength)                           :: GrpFlagName        = '?'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</a:rPr>
              <a:t>  integer(kind=jpim)                                   :: NbWagon            =  0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</a:rPr>
              <a:t>  integer(kind=jpim)                                   :: NbSupp             =  0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</a:rPr>
              <a:t>  character(len=5), dimension(200)                     :: NodeNames          = '?'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</a:rPr>
              <a:t>  character(len=LabelLength)                           :: ConventionName     = '?'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</a:rPr>
              <a:t>  character(len=LabelLength), dimension(10)            :: AllowedConventions = '?'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</a:rPr>
              <a:t>  character(len=LabelLength)                           :: ElevName           = '?'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</a:rPr>
              <a:t>  character(len=LabelLength)                           :: NRaysName          = '?'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</a:rPr>
              <a:t>  character(len=LabelLength)                           :: NbinsName          = '?'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</a:rPr>
              <a:t>  character(len=LabelLength)                           :: RStartName         = '?'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</a:rPr>
              <a:t>  character(len=LabelLength)                           :: RScaleName         = '?'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</a:rPr>
              <a:t>  character(len=LabelLength)                           :: ObjectName         = '?'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</a:rPr>
              <a:t>  character(len=LabelLength)                           :: SourceName         = '?'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</a:rPr>
              <a:t>  character(len=LabelLength)                           :: DateName           = '?'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</a:rPr>
              <a:t>  character(len=LabelLength)                           :: TimeName           = '?'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</a:rPr>
              <a:t>  character(len=LabelLength)                           :: StartDateName      = '?'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</a:rPr>
              <a:t>  character(len=LabelLength)                           :: StartTimeName      = '?'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</a:rPr>
              <a:t>  character(len=LabelLength)                           :: QuantityName       = '?'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</a:rPr>
              <a:t>  character(len=LabelLength)                           :: GainName           = '?'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</a:rPr>
              <a:t>  character(len=LabelLength)                           :: OffsetName         = '?'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</a:rPr>
              <a:t>  character(len=LabelLength)                           :: NoDataName         = '?'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</a:rPr>
              <a:t>  character(len=LabelLength)                           :: NoDetectName       = '?'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</a:rPr>
              <a:t>  character(len=LabelLength)                           :: SiteHeightName     = '?'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</a:rPr>
              <a:t>  character(len=LabelLength)                           :: SiteLatName        = '?'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</a:rPr>
              <a:t>  character(len=LabelLength)                           :: SiteLonName        = '?'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</a:rPr>
              <a:t>  character(len=LabelLength)                           :: TaskName           = '?'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</a:rPr>
              <a:t>  character(len=LabelLength)                           :: BeamWidthName      = '?'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00">
                <a:solidFill>
                  <a:srgbClr val="38761D"/>
                </a:solidFill>
              </a:rPr>
              <a:t>  character(len=LabelLength)                  :: </a:t>
            </a:r>
            <a:r>
              <a:rPr b="1" lang="en-US">
                <a:solidFill>
                  <a:srgbClr val="38761D"/>
                </a:solidFill>
              </a:rPr>
              <a:t>MinDetectName      = '?'</a:t>
            </a:r>
            <a:endParaRPr b="1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00">
                <a:solidFill>
                  <a:srgbClr val="38761D"/>
                </a:solidFill>
              </a:rPr>
              <a:t>  character(len=LabelLength)                  :: </a:t>
            </a:r>
            <a:r>
              <a:rPr b="1" lang="en-US">
                <a:solidFill>
                  <a:srgbClr val="38761D"/>
                </a:solidFill>
              </a:rPr>
              <a:t>NyquistVel         = '?'</a:t>
            </a:r>
            <a:endParaRPr b="1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>
                <a:solidFill>
                  <a:schemeClr val="dk1"/>
                </a:solidFill>
              </a:rPr>
              <a:t>  logical                                              :: LPrint             = .TRUE.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>
                <a:solidFill>
                  <a:schemeClr val="dk1"/>
                </a:solidFill>
              </a:rPr>
              <a:t>END TYPE HRadarSel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TYPE(HRadarSel)                                    :: HOdim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arissa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plate_LACE-PPT_new">
  <a:themeElements>
    <a:clrScheme name="Hyperion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