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303" r:id="rId4"/>
    <p:sldId id="306" r:id="rId5"/>
    <p:sldId id="277" r:id="rId6"/>
    <p:sldId id="305" r:id="rId7"/>
    <p:sldId id="271" r:id="rId8"/>
    <p:sldId id="304" r:id="rId9"/>
    <p:sldId id="307" r:id="rId10"/>
    <p:sldId id="308" r:id="rId11"/>
    <p:sldId id="309" r:id="rId12"/>
    <p:sldId id="312" r:id="rId13"/>
    <p:sldId id="310" r:id="rId14"/>
    <p:sldId id="311" r:id="rId15"/>
    <p:sldId id="313" r:id="rId16"/>
    <p:sldId id="264" r:id="rId1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331"/>
    <a:srgbClr val="023E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1" autoAdjust="0"/>
    <p:restoredTop sz="94660"/>
  </p:normalViewPr>
  <p:slideViewPr>
    <p:cSldViewPr snapToGrid="0" showGuides="1">
      <p:cViewPr varScale="1">
        <p:scale>
          <a:sx n="69" d="100"/>
          <a:sy n="69" d="100"/>
        </p:scale>
        <p:origin x="560"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Prázdný_voda">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93003"/>
          </a:xfrm>
          <a:prstGeom prst="rect">
            <a:avLst/>
          </a:prstGeom>
        </p:spPr>
      </p:pic>
      <p:pic>
        <p:nvPicPr>
          <p:cNvPr id="5" name="Obrázek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79527" y="1469220"/>
            <a:ext cx="6543902" cy="3405996"/>
          </a:xfrm>
          <a:prstGeom prst="rect">
            <a:avLst/>
          </a:prstGeom>
        </p:spPr>
      </p:pic>
    </p:spTree>
    <p:extLst>
      <p:ext uri="{BB962C8B-B14F-4D97-AF65-F5344CB8AC3E}">
        <p14:creationId xmlns:p14="http://schemas.microsoft.com/office/powerpoint/2010/main" val="2539075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rázdný_louka">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2" y="-1"/>
            <a:ext cx="12193764" cy="6894000"/>
          </a:xfrm>
          <a:prstGeom prst="rect">
            <a:avLst/>
          </a:prstGeom>
        </p:spPr>
      </p:pic>
      <p:pic>
        <p:nvPicPr>
          <p:cNvPr id="4" name="Obrázek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94747" y="1541454"/>
            <a:ext cx="6543902" cy="3405996"/>
          </a:xfrm>
          <a:prstGeom prst="rect">
            <a:avLst/>
          </a:prstGeom>
        </p:spPr>
      </p:pic>
    </p:spTree>
    <p:extLst>
      <p:ext uri="{BB962C8B-B14F-4D97-AF65-F5344CB8AC3E}">
        <p14:creationId xmlns:p14="http://schemas.microsoft.com/office/powerpoint/2010/main" val="2446072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Prázdný_nebe">
    <p:spTree>
      <p:nvGrpSpPr>
        <p:cNvPr id="1" name=""/>
        <p:cNvGrpSpPr/>
        <p:nvPr/>
      </p:nvGrpSpPr>
      <p:grpSpPr>
        <a:xfrm>
          <a:off x="0" y="0"/>
          <a:ext cx="0" cy="0"/>
          <a:chOff x="0" y="0"/>
          <a:chExt cx="0" cy="0"/>
        </a:xfrm>
      </p:grpSpPr>
      <p:pic>
        <p:nvPicPr>
          <p:cNvPr id="3" name="Obrázek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2" y="-13448"/>
            <a:ext cx="12193764" cy="6894000"/>
          </a:xfrm>
          <a:prstGeom prst="rect">
            <a:avLst/>
          </a:prstGeom>
        </p:spPr>
      </p:pic>
      <p:pic>
        <p:nvPicPr>
          <p:cNvPr id="4" name="Obrázek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88692" y="1468786"/>
            <a:ext cx="6543902" cy="3405996"/>
          </a:xfrm>
          <a:prstGeom prst="rect">
            <a:avLst/>
          </a:prstGeom>
        </p:spPr>
      </p:pic>
    </p:spTree>
    <p:extLst>
      <p:ext uri="{BB962C8B-B14F-4D97-AF65-F5344CB8AC3E}">
        <p14:creationId xmlns:p14="http://schemas.microsoft.com/office/powerpoint/2010/main" val="2401417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Úvodní snímek">
    <p:bg>
      <p:bgPr>
        <a:solidFill>
          <a:srgbClr val="023E88"/>
        </a:solidFill>
        <a:effectLst/>
      </p:bgPr>
    </p:bg>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1568188" y="3123532"/>
            <a:ext cx="9144000" cy="1655762"/>
          </a:xfrm>
        </p:spPr>
        <p:txBody>
          <a:bodyPr/>
          <a:lstStyle>
            <a:lvl1pPr marL="0" indent="0" algn="l">
              <a:buNone/>
              <a:defRPr sz="1800" i="1">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dirty="0" smtClean="0"/>
              <a:t>Jméno</a:t>
            </a:r>
            <a:endParaRPr lang="cs-CZ" dirty="0"/>
          </a:p>
        </p:txBody>
      </p:sp>
      <p:sp>
        <p:nvSpPr>
          <p:cNvPr id="11" name="Nadpis 10"/>
          <p:cNvSpPr>
            <a:spLocks noGrp="1"/>
          </p:cNvSpPr>
          <p:nvPr>
            <p:ph type="title" hasCustomPrompt="1"/>
          </p:nvPr>
        </p:nvSpPr>
        <p:spPr>
          <a:xfrm>
            <a:off x="1568189" y="1666838"/>
            <a:ext cx="9144000" cy="1325563"/>
          </a:xfrm>
        </p:spPr>
        <p:txBody>
          <a:bodyPr>
            <a:noAutofit/>
          </a:bodyPr>
          <a:lstStyle>
            <a:lvl1pPr>
              <a:defRPr sz="5300" b="1" spc="170" baseline="0">
                <a:solidFill>
                  <a:schemeClr val="bg1"/>
                </a:solidFill>
              </a:defRPr>
            </a:lvl1pPr>
          </a:lstStyle>
          <a:p>
            <a:r>
              <a:rPr lang="cs-CZ" dirty="0" smtClean="0"/>
              <a:t>Název prezentace</a:t>
            </a:r>
            <a:endParaRPr lang="cs-CZ" dirty="0"/>
          </a:p>
        </p:txBody>
      </p:sp>
      <p:pic>
        <p:nvPicPr>
          <p:cNvPr id="4" name="Obráze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2949" y="6409496"/>
            <a:ext cx="896750" cy="104053"/>
          </a:xfrm>
          <a:prstGeom prst="rect">
            <a:avLst/>
          </a:prstGeom>
        </p:spPr>
      </p:pic>
      <p:pic>
        <p:nvPicPr>
          <p:cNvPr id="6" name="Obráze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96694" y="6005954"/>
            <a:ext cx="1364777" cy="710344"/>
          </a:xfrm>
          <a:prstGeom prst="rect">
            <a:avLst/>
          </a:prstGeom>
        </p:spPr>
      </p:pic>
    </p:spTree>
    <p:extLst>
      <p:ext uri="{BB962C8B-B14F-4D97-AF65-F5344CB8AC3E}">
        <p14:creationId xmlns:p14="http://schemas.microsoft.com/office/powerpoint/2010/main" val="350911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542318" y="1268620"/>
            <a:ext cx="10515600" cy="4351338"/>
          </a:xfrm>
        </p:spPr>
        <p:txBody>
          <a:bodyPr>
            <a:normAutofit/>
          </a:bodyPr>
          <a:lstStyle>
            <a:lvl1pPr marL="0" indent="0">
              <a:lnSpc>
                <a:spcPct val="110000"/>
              </a:lnSpc>
              <a:spcAft>
                <a:spcPts val="3300"/>
              </a:spcAft>
              <a:buNone/>
              <a:defRPr sz="1800" baseline="0">
                <a:solidFill>
                  <a:srgbClr val="023E88"/>
                </a:solidFill>
                <a:latin typeface="Times New Roman" panose="02020603050405020304" pitchFamily="18" charset="0"/>
                <a:cs typeface="Times New Roman" panose="02020603050405020304" pitchFamily="18" charset="0"/>
              </a:defRPr>
            </a:lvl1pPr>
            <a:lvl2pPr marL="177800" indent="-177800">
              <a:spcAft>
                <a:spcPts val="570"/>
              </a:spcAft>
              <a:buFont typeface="Times New Roman" panose="02020603050405020304" pitchFamily="18" charset="0"/>
              <a:buChar char="‒"/>
              <a:defRPr sz="2000">
                <a:solidFill>
                  <a:srgbClr val="023E88"/>
                </a:solidFill>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cs-CZ" dirty="0" smtClean="0"/>
              <a:t>Sem zadejte text</a:t>
            </a:r>
          </a:p>
          <a:p>
            <a:pPr lvl="1"/>
            <a:r>
              <a:rPr lang="cs-CZ" dirty="0" smtClean="0"/>
              <a:t>Věcného vytvořené pamětní</a:t>
            </a:r>
          </a:p>
          <a:p>
            <a:pPr lvl="1"/>
            <a:r>
              <a:rPr lang="cs-CZ" dirty="0" smtClean="0"/>
              <a:t>Co význam lhůty připadá</a:t>
            </a:r>
          </a:p>
        </p:txBody>
      </p:sp>
      <p:sp>
        <p:nvSpPr>
          <p:cNvPr id="10" name="Nadpis 3"/>
          <p:cNvSpPr>
            <a:spLocks noGrp="1"/>
          </p:cNvSpPr>
          <p:nvPr>
            <p:ph type="title"/>
          </p:nvPr>
        </p:nvSpPr>
        <p:spPr>
          <a:xfrm>
            <a:off x="542318" y="387580"/>
            <a:ext cx="10515600" cy="856929"/>
          </a:xfrm>
        </p:spPr>
        <p:txBody>
          <a:bodyPr/>
          <a:lstStyle>
            <a:lvl1pPr>
              <a:defRPr b="1" baseline="0">
                <a:solidFill>
                  <a:srgbClr val="023E88"/>
                </a:solidFill>
              </a:defRPr>
            </a:lvl1pPr>
          </a:lstStyle>
          <a:p>
            <a:r>
              <a:rPr lang="cs-CZ" smtClean="0"/>
              <a:t>Kliknutím lze upravit styl.</a:t>
            </a:r>
            <a:endParaRPr lang="cs-CZ" dirty="0"/>
          </a:p>
        </p:txBody>
      </p:sp>
      <p:pic>
        <p:nvPicPr>
          <p:cNvPr id="13" name="Obrázek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959" y="6409496"/>
            <a:ext cx="899740" cy="104400"/>
          </a:xfrm>
          <a:prstGeom prst="rect">
            <a:avLst/>
          </a:prstGeom>
        </p:spPr>
      </p:pic>
      <p:pic>
        <p:nvPicPr>
          <p:cNvPr id="6" name="Obráze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09997" y="5993520"/>
            <a:ext cx="1351128" cy="702587"/>
          </a:xfrm>
          <a:prstGeom prst="rect">
            <a:avLst/>
          </a:prstGeom>
        </p:spPr>
      </p:pic>
    </p:spTree>
    <p:extLst>
      <p:ext uri="{BB962C8B-B14F-4D97-AF65-F5344CB8AC3E}">
        <p14:creationId xmlns:p14="http://schemas.microsoft.com/office/powerpoint/2010/main" val="1950670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a obrázek">
    <p:spTree>
      <p:nvGrpSpPr>
        <p:cNvPr id="1" name=""/>
        <p:cNvGrpSpPr/>
        <p:nvPr/>
      </p:nvGrpSpPr>
      <p:grpSpPr>
        <a:xfrm>
          <a:off x="0" y="0"/>
          <a:ext cx="0" cy="0"/>
          <a:chOff x="0" y="0"/>
          <a:chExt cx="0" cy="0"/>
        </a:xfrm>
      </p:grpSpPr>
      <p:sp>
        <p:nvSpPr>
          <p:cNvPr id="10" name="Zástupný symbol pro obrázek 9"/>
          <p:cNvSpPr>
            <a:spLocks noGrp="1"/>
          </p:cNvSpPr>
          <p:nvPr>
            <p:ph type="pic" sz="quarter" idx="13"/>
          </p:nvPr>
        </p:nvSpPr>
        <p:spPr>
          <a:xfrm>
            <a:off x="544990" y="1622430"/>
            <a:ext cx="10679511" cy="3856826"/>
          </a:xfrm>
        </p:spPr>
        <p:txBody>
          <a:bodyPr/>
          <a:lstStyle>
            <a:lvl1pPr marL="0" indent="0">
              <a:buFontTx/>
              <a:buNone/>
              <a:defRPr>
                <a:solidFill>
                  <a:srgbClr val="023E88"/>
                </a:solidFill>
              </a:defRPr>
            </a:lvl1pPr>
          </a:lstStyle>
          <a:p>
            <a:r>
              <a:rPr lang="cs-CZ" smtClean="0"/>
              <a:t>Kliknutím na ikonu přidáte obrázek.</a:t>
            </a:r>
            <a:endParaRPr lang="cs-CZ" dirty="0"/>
          </a:p>
        </p:txBody>
      </p:sp>
      <p:sp>
        <p:nvSpPr>
          <p:cNvPr id="9" name="Zástupný symbol pro text 8"/>
          <p:cNvSpPr>
            <a:spLocks noGrp="1"/>
          </p:cNvSpPr>
          <p:nvPr>
            <p:ph type="body" sz="quarter" idx="14"/>
          </p:nvPr>
        </p:nvSpPr>
        <p:spPr>
          <a:xfrm>
            <a:off x="544990" y="5490431"/>
            <a:ext cx="10679511" cy="538162"/>
          </a:xfrm>
        </p:spPr>
        <p:txBody>
          <a:bodyPr>
            <a:normAutofit/>
          </a:bodyPr>
          <a:lstStyle>
            <a:lvl1pPr marL="0" indent="0">
              <a:buNone/>
              <a:defRPr sz="1800" i="1">
                <a:solidFill>
                  <a:srgbClr val="023E88"/>
                </a:solidFill>
                <a:latin typeface="Times New Roman" panose="02020603050405020304" pitchFamily="18" charset="0"/>
                <a:cs typeface="Times New Roman" panose="02020603050405020304" pitchFamily="18" charset="0"/>
              </a:defRPr>
            </a:lvl1pPr>
            <a:lvl2pPr>
              <a:defRPr i="1">
                <a:solidFill>
                  <a:srgbClr val="023E88"/>
                </a:solidFill>
                <a:latin typeface="Times New Roman" panose="02020603050405020304" pitchFamily="18" charset="0"/>
                <a:cs typeface="Times New Roman" panose="02020603050405020304" pitchFamily="18" charset="0"/>
              </a:defRPr>
            </a:lvl2pPr>
            <a:lvl3pPr>
              <a:defRPr i="1">
                <a:solidFill>
                  <a:srgbClr val="023E88"/>
                </a:solidFill>
                <a:latin typeface="Times New Roman" panose="02020603050405020304" pitchFamily="18" charset="0"/>
                <a:cs typeface="Times New Roman" panose="02020603050405020304" pitchFamily="18" charset="0"/>
              </a:defRPr>
            </a:lvl3pPr>
            <a:lvl4pPr>
              <a:defRPr i="1">
                <a:solidFill>
                  <a:srgbClr val="023E88"/>
                </a:solidFill>
                <a:latin typeface="Times New Roman" panose="02020603050405020304" pitchFamily="18" charset="0"/>
                <a:cs typeface="Times New Roman" panose="02020603050405020304" pitchFamily="18" charset="0"/>
              </a:defRPr>
            </a:lvl4pPr>
            <a:lvl5pPr>
              <a:defRPr i="1">
                <a:solidFill>
                  <a:srgbClr val="023E88"/>
                </a:solidFill>
                <a:latin typeface="Times New Roman" panose="02020603050405020304" pitchFamily="18" charset="0"/>
                <a:cs typeface="Times New Roman" panose="02020603050405020304" pitchFamily="18" charset="0"/>
              </a:defRPr>
            </a:lvl5pPr>
          </a:lstStyle>
          <a:p>
            <a:pPr lvl="0"/>
            <a:r>
              <a:rPr lang="cs-CZ" smtClean="0"/>
              <a:t>Upravte styly předlohy textu.</a:t>
            </a:r>
          </a:p>
        </p:txBody>
      </p:sp>
      <p:pic>
        <p:nvPicPr>
          <p:cNvPr id="15" name="Obrázek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959" y="6409496"/>
            <a:ext cx="899740" cy="104400"/>
          </a:xfrm>
          <a:prstGeom prst="rect">
            <a:avLst/>
          </a:prstGeom>
        </p:spPr>
      </p:pic>
      <p:sp>
        <p:nvSpPr>
          <p:cNvPr id="5" name="Nadpis 4"/>
          <p:cNvSpPr>
            <a:spLocks noGrp="1"/>
          </p:cNvSpPr>
          <p:nvPr>
            <p:ph type="title"/>
          </p:nvPr>
        </p:nvSpPr>
        <p:spPr>
          <a:xfrm>
            <a:off x="542318" y="153262"/>
            <a:ext cx="10753649" cy="1325563"/>
          </a:xfrm>
        </p:spPr>
        <p:txBody>
          <a:bodyPr/>
          <a:lstStyle>
            <a:lvl1pPr>
              <a:defRPr b="1">
                <a:solidFill>
                  <a:srgbClr val="023E88"/>
                </a:solidFill>
              </a:defRPr>
            </a:lvl1pPr>
          </a:lstStyle>
          <a:p>
            <a:r>
              <a:rPr lang="cs-CZ" smtClean="0"/>
              <a:t>Kliknutím lze upravit styl.</a:t>
            </a:r>
            <a:endParaRPr lang="cs-CZ"/>
          </a:p>
        </p:txBody>
      </p:sp>
      <p:pic>
        <p:nvPicPr>
          <p:cNvPr id="7" name="Obráze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0403" y="5993521"/>
            <a:ext cx="1351128" cy="702587"/>
          </a:xfrm>
          <a:prstGeom prst="rect">
            <a:avLst/>
          </a:prstGeom>
        </p:spPr>
      </p:pic>
    </p:spTree>
    <p:extLst>
      <p:ext uri="{BB962C8B-B14F-4D97-AF65-F5344CB8AC3E}">
        <p14:creationId xmlns:p14="http://schemas.microsoft.com/office/powerpoint/2010/main" val="65671695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a 3 sloupce">
    <p:spTree>
      <p:nvGrpSpPr>
        <p:cNvPr id="1" name=""/>
        <p:cNvGrpSpPr/>
        <p:nvPr/>
      </p:nvGrpSpPr>
      <p:grpSpPr>
        <a:xfrm>
          <a:off x="0" y="0"/>
          <a:ext cx="0" cy="0"/>
          <a:chOff x="0" y="0"/>
          <a:chExt cx="0" cy="0"/>
        </a:xfrm>
      </p:grpSpPr>
      <p:sp>
        <p:nvSpPr>
          <p:cNvPr id="10" name="Zástupný symbol pro text 9"/>
          <p:cNvSpPr>
            <a:spLocks noGrp="1"/>
          </p:cNvSpPr>
          <p:nvPr>
            <p:ph type="body" sz="quarter" idx="13" hasCustomPrompt="1"/>
          </p:nvPr>
        </p:nvSpPr>
        <p:spPr>
          <a:xfrm>
            <a:off x="662238" y="2295164"/>
            <a:ext cx="2851429" cy="663190"/>
          </a:xfrm>
        </p:spPr>
        <p:txBody>
          <a:bodyPr>
            <a:normAutofit/>
          </a:bodyPr>
          <a:lstStyle>
            <a:lvl1pPr marL="0" indent="0">
              <a:buNone/>
              <a:defRPr sz="4400" b="1">
                <a:solidFill>
                  <a:srgbClr val="E73331"/>
                </a:solidFill>
                <a:latin typeface="+mj-lt"/>
                <a:cs typeface="Times New Roman" panose="02020603050405020304" pitchFamily="18" charset="0"/>
              </a:defRPr>
            </a:lvl1pPr>
            <a:lvl2pPr marL="342900" indent="0">
              <a:buNone/>
              <a:defRPr>
                <a:solidFill>
                  <a:srgbClr val="023E88"/>
                </a:solidFill>
                <a:latin typeface="Times New Roman" panose="02020603050405020304" pitchFamily="18" charset="0"/>
                <a:cs typeface="Times New Roman" panose="02020603050405020304" pitchFamily="18" charset="0"/>
              </a:defRPr>
            </a:lvl2pPr>
            <a:lvl3pPr marL="685800" indent="0">
              <a:buNone/>
              <a:defRPr>
                <a:solidFill>
                  <a:srgbClr val="023E88"/>
                </a:solidFill>
                <a:latin typeface="Times New Roman" panose="02020603050405020304" pitchFamily="18" charset="0"/>
                <a:cs typeface="Times New Roman" panose="02020603050405020304" pitchFamily="18" charset="0"/>
              </a:defRPr>
            </a:lvl3pPr>
            <a:lvl4pPr marL="1028700" indent="0">
              <a:buNone/>
              <a:defRPr>
                <a:solidFill>
                  <a:srgbClr val="023E88"/>
                </a:solidFill>
                <a:latin typeface="Times New Roman" panose="02020603050405020304" pitchFamily="18" charset="0"/>
                <a:cs typeface="Times New Roman" panose="02020603050405020304" pitchFamily="18" charset="0"/>
              </a:defRPr>
            </a:lvl4pPr>
            <a:lvl5pPr marL="13716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1" name="Zástupný symbol pro text 9"/>
          <p:cNvSpPr>
            <a:spLocks noGrp="1"/>
          </p:cNvSpPr>
          <p:nvPr>
            <p:ph type="body" sz="quarter" idx="14"/>
          </p:nvPr>
        </p:nvSpPr>
        <p:spPr>
          <a:xfrm>
            <a:off x="662238" y="2958355"/>
            <a:ext cx="2851429" cy="2929403"/>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342900" indent="0">
              <a:buNone/>
              <a:defRPr>
                <a:solidFill>
                  <a:srgbClr val="023E88"/>
                </a:solidFill>
                <a:latin typeface="Times New Roman" panose="02020603050405020304" pitchFamily="18" charset="0"/>
                <a:cs typeface="Times New Roman" panose="02020603050405020304" pitchFamily="18" charset="0"/>
              </a:defRPr>
            </a:lvl2pPr>
            <a:lvl3pPr marL="685800" indent="0">
              <a:buNone/>
              <a:defRPr>
                <a:solidFill>
                  <a:srgbClr val="023E88"/>
                </a:solidFill>
                <a:latin typeface="Times New Roman" panose="02020603050405020304" pitchFamily="18" charset="0"/>
                <a:cs typeface="Times New Roman" panose="02020603050405020304" pitchFamily="18" charset="0"/>
              </a:defRPr>
            </a:lvl3pPr>
            <a:lvl4pPr marL="1028700" indent="0">
              <a:buNone/>
              <a:defRPr>
                <a:solidFill>
                  <a:srgbClr val="023E88"/>
                </a:solidFill>
                <a:latin typeface="Times New Roman" panose="02020603050405020304" pitchFamily="18" charset="0"/>
                <a:cs typeface="Times New Roman" panose="02020603050405020304" pitchFamily="18" charset="0"/>
              </a:defRPr>
            </a:lvl4pPr>
            <a:lvl5pPr marL="13716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Upravte styly předlohy textu.</a:t>
            </a:r>
          </a:p>
        </p:txBody>
      </p:sp>
      <p:sp>
        <p:nvSpPr>
          <p:cNvPr id="15" name="Zástupný symbol pro text 9"/>
          <p:cNvSpPr>
            <a:spLocks noGrp="1"/>
          </p:cNvSpPr>
          <p:nvPr>
            <p:ph type="body" sz="quarter" idx="16" hasCustomPrompt="1"/>
          </p:nvPr>
        </p:nvSpPr>
        <p:spPr>
          <a:xfrm>
            <a:off x="4645810" y="2295164"/>
            <a:ext cx="2849272" cy="663190"/>
          </a:xfrm>
        </p:spPr>
        <p:txBody>
          <a:bodyPr>
            <a:normAutofit/>
          </a:bodyPr>
          <a:lstStyle>
            <a:lvl1pPr marL="0" indent="0">
              <a:buNone/>
              <a:defRPr sz="4400" b="1">
                <a:solidFill>
                  <a:srgbClr val="E73331"/>
                </a:solidFill>
                <a:latin typeface="+mj-lt"/>
                <a:cs typeface="Times New Roman" panose="02020603050405020304" pitchFamily="18" charset="0"/>
              </a:defRPr>
            </a:lvl1pPr>
            <a:lvl2pPr marL="342900" indent="0">
              <a:buNone/>
              <a:defRPr>
                <a:solidFill>
                  <a:srgbClr val="023E88"/>
                </a:solidFill>
                <a:latin typeface="Times New Roman" panose="02020603050405020304" pitchFamily="18" charset="0"/>
                <a:cs typeface="Times New Roman" panose="02020603050405020304" pitchFamily="18" charset="0"/>
              </a:defRPr>
            </a:lvl2pPr>
            <a:lvl3pPr marL="685800" indent="0">
              <a:buNone/>
              <a:defRPr>
                <a:solidFill>
                  <a:srgbClr val="023E88"/>
                </a:solidFill>
                <a:latin typeface="Times New Roman" panose="02020603050405020304" pitchFamily="18" charset="0"/>
                <a:cs typeface="Times New Roman" panose="02020603050405020304" pitchFamily="18" charset="0"/>
              </a:defRPr>
            </a:lvl3pPr>
            <a:lvl4pPr marL="1028700" indent="0">
              <a:buNone/>
              <a:defRPr>
                <a:solidFill>
                  <a:srgbClr val="023E88"/>
                </a:solidFill>
                <a:latin typeface="Times New Roman" panose="02020603050405020304" pitchFamily="18" charset="0"/>
                <a:cs typeface="Times New Roman" panose="02020603050405020304" pitchFamily="18" charset="0"/>
              </a:defRPr>
            </a:lvl4pPr>
            <a:lvl5pPr marL="13716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6" name="Zástupný symbol pro text 9"/>
          <p:cNvSpPr>
            <a:spLocks noGrp="1"/>
          </p:cNvSpPr>
          <p:nvPr>
            <p:ph type="body" sz="quarter" idx="17"/>
          </p:nvPr>
        </p:nvSpPr>
        <p:spPr>
          <a:xfrm>
            <a:off x="4645810" y="2958355"/>
            <a:ext cx="2849272" cy="2929403"/>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342900" indent="0">
              <a:buNone/>
              <a:defRPr>
                <a:solidFill>
                  <a:srgbClr val="023E88"/>
                </a:solidFill>
                <a:latin typeface="Times New Roman" panose="02020603050405020304" pitchFamily="18" charset="0"/>
                <a:cs typeface="Times New Roman" panose="02020603050405020304" pitchFamily="18" charset="0"/>
              </a:defRPr>
            </a:lvl2pPr>
            <a:lvl3pPr marL="685800" indent="0">
              <a:buNone/>
              <a:defRPr>
                <a:solidFill>
                  <a:srgbClr val="023E88"/>
                </a:solidFill>
                <a:latin typeface="Times New Roman" panose="02020603050405020304" pitchFamily="18" charset="0"/>
                <a:cs typeface="Times New Roman" panose="02020603050405020304" pitchFamily="18" charset="0"/>
              </a:defRPr>
            </a:lvl3pPr>
            <a:lvl4pPr marL="1028700" indent="0">
              <a:buNone/>
              <a:defRPr>
                <a:solidFill>
                  <a:srgbClr val="023E88"/>
                </a:solidFill>
                <a:latin typeface="Times New Roman" panose="02020603050405020304" pitchFamily="18" charset="0"/>
                <a:cs typeface="Times New Roman" panose="02020603050405020304" pitchFamily="18" charset="0"/>
              </a:defRPr>
            </a:lvl4pPr>
            <a:lvl5pPr marL="13716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Upravte styly předlohy textu.</a:t>
            </a:r>
          </a:p>
        </p:txBody>
      </p:sp>
      <p:sp>
        <p:nvSpPr>
          <p:cNvPr id="17" name="Zástupný symbol pro text 9"/>
          <p:cNvSpPr>
            <a:spLocks noGrp="1"/>
          </p:cNvSpPr>
          <p:nvPr>
            <p:ph type="body" sz="quarter" idx="18" hasCustomPrompt="1"/>
          </p:nvPr>
        </p:nvSpPr>
        <p:spPr>
          <a:xfrm>
            <a:off x="8668464" y="2303844"/>
            <a:ext cx="2846601" cy="663190"/>
          </a:xfrm>
        </p:spPr>
        <p:txBody>
          <a:bodyPr>
            <a:normAutofit/>
          </a:bodyPr>
          <a:lstStyle>
            <a:lvl1pPr marL="0" indent="0">
              <a:buNone/>
              <a:defRPr sz="4400" b="1">
                <a:solidFill>
                  <a:srgbClr val="E73331"/>
                </a:solidFill>
                <a:latin typeface="+mj-lt"/>
                <a:cs typeface="Times New Roman" panose="02020603050405020304" pitchFamily="18" charset="0"/>
              </a:defRPr>
            </a:lvl1pPr>
            <a:lvl2pPr marL="342900" indent="0">
              <a:buNone/>
              <a:defRPr>
                <a:solidFill>
                  <a:srgbClr val="023E88"/>
                </a:solidFill>
                <a:latin typeface="Times New Roman" panose="02020603050405020304" pitchFamily="18" charset="0"/>
                <a:cs typeface="Times New Roman" panose="02020603050405020304" pitchFamily="18" charset="0"/>
              </a:defRPr>
            </a:lvl2pPr>
            <a:lvl3pPr marL="685800" indent="0">
              <a:buNone/>
              <a:defRPr>
                <a:solidFill>
                  <a:srgbClr val="023E88"/>
                </a:solidFill>
                <a:latin typeface="Times New Roman" panose="02020603050405020304" pitchFamily="18" charset="0"/>
                <a:cs typeface="Times New Roman" panose="02020603050405020304" pitchFamily="18" charset="0"/>
              </a:defRPr>
            </a:lvl3pPr>
            <a:lvl4pPr marL="1028700" indent="0">
              <a:buNone/>
              <a:defRPr>
                <a:solidFill>
                  <a:srgbClr val="023E88"/>
                </a:solidFill>
                <a:latin typeface="Times New Roman" panose="02020603050405020304" pitchFamily="18" charset="0"/>
                <a:cs typeface="Times New Roman" panose="02020603050405020304" pitchFamily="18" charset="0"/>
              </a:defRPr>
            </a:lvl4pPr>
            <a:lvl5pPr marL="13716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8" name="Zástupný symbol pro text 9"/>
          <p:cNvSpPr>
            <a:spLocks noGrp="1"/>
          </p:cNvSpPr>
          <p:nvPr>
            <p:ph type="body" sz="quarter" idx="19"/>
          </p:nvPr>
        </p:nvSpPr>
        <p:spPr>
          <a:xfrm>
            <a:off x="8668464" y="2967035"/>
            <a:ext cx="2846601" cy="2929403"/>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342900" indent="0">
              <a:buNone/>
              <a:defRPr>
                <a:solidFill>
                  <a:srgbClr val="023E88"/>
                </a:solidFill>
                <a:latin typeface="Times New Roman" panose="02020603050405020304" pitchFamily="18" charset="0"/>
                <a:cs typeface="Times New Roman" panose="02020603050405020304" pitchFamily="18" charset="0"/>
              </a:defRPr>
            </a:lvl2pPr>
            <a:lvl3pPr marL="685800" indent="0">
              <a:buNone/>
              <a:defRPr>
                <a:solidFill>
                  <a:srgbClr val="023E88"/>
                </a:solidFill>
                <a:latin typeface="Times New Roman" panose="02020603050405020304" pitchFamily="18" charset="0"/>
                <a:cs typeface="Times New Roman" panose="02020603050405020304" pitchFamily="18" charset="0"/>
              </a:defRPr>
            </a:lvl3pPr>
            <a:lvl4pPr marL="1028700" indent="0">
              <a:buNone/>
              <a:defRPr>
                <a:solidFill>
                  <a:srgbClr val="023E88"/>
                </a:solidFill>
                <a:latin typeface="Times New Roman" panose="02020603050405020304" pitchFamily="18" charset="0"/>
                <a:cs typeface="Times New Roman" panose="02020603050405020304" pitchFamily="18" charset="0"/>
              </a:defRPr>
            </a:lvl4pPr>
            <a:lvl5pPr marL="13716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Upravte styly předlohy textu.</a:t>
            </a:r>
          </a:p>
        </p:txBody>
      </p:sp>
      <p:pic>
        <p:nvPicPr>
          <p:cNvPr id="20" name="Obrázek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9959" y="6409496"/>
            <a:ext cx="899740" cy="104400"/>
          </a:xfrm>
          <a:prstGeom prst="rect">
            <a:avLst/>
          </a:prstGeom>
        </p:spPr>
      </p:pic>
      <p:sp>
        <p:nvSpPr>
          <p:cNvPr id="21" name="Nadpis 3"/>
          <p:cNvSpPr>
            <a:spLocks noGrp="1"/>
          </p:cNvSpPr>
          <p:nvPr>
            <p:ph type="title"/>
          </p:nvPr>
        </p:nvSpPr>
        <p:spPr>
          <a:xfrm>
            <a:off x="542318" y="387580"/>
            <a:ext cx="10515600" cy="856929"/>
          </a:xfrm>
        </p:spPr>
        <p:txBody>
          <a:bodyPr/>
          <a:lstStyle>
            <a:lvl1pPr>
              <a:defRPr b="1" baseline="0">
                <a:solidFill>
                  <a:srgbClr val="023E88"/>
                </a:solidFill>
              </a:defRPr>
            </a:lvl1pPr>
          </a:lstStyle>
          <a:p>
            <a:r>
              <a:rPr lang="cs-CZ" smtClean="0"/>
              <a:t>Kliknutím lze upravit styl.</a:t>
            </a:r>
            <a:endParaRPr lang="cs-CZ" dirty="0"/>
          </a:p>
        </p:txBody>
      </p:sp>
      <p:pic>
        <p:nvPicPr>
          <p:cNvPr id="12" name="Obráze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331" y="6023338"/>
            <a:ext cx="1351128" cy="702587"/>
          </a:xfrm>
          <a:prstGeom prst="rect">
            <a:avLst/>
          </a:prstGeom>
        </p:spPr>
      </p:pic>
    </p:spTree>
    <p:extLst>
      <p:ext uri="{BB962C8B-B14F-4D97-AF65-F5344CB8AC3E}">
        <p14:creationId xmlns:p14="http://schemas.microsoft.com/office/powerpoint/2010/main" val="4095746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ola prezentace">
    <p:bg>
      <p:bgPr>
        <a:solidFill>
          <a:srgbClr val="E73331"/>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584062" y="1577088"/>
            <a:ext cx="10515600" cy="1325563"/>
          </a:xfrm>
        </p:spPr>
        <p:txBody>
          <a:bodyPr>
            <a:normAutofit/>
          </a:bodyPr>
          <a:lstStyle>
            <a:lvl1pPr>
              <a:defRPr sz="4400" b="1" spc="110" baseline="0">
                <a:solidFill>
                  <a:schemeClr val="bg1"/>
                </a:solidFill>
              </a:defRPr>
            </a:lvl1pPr>
          </a:lstStyle>
          <a:p>
            <a:r>
              <a:rPr lang="cs-CZ" dirty="0" smtClean="0"/>
              <a:t>Kapitola prezentace</a:t>
            </a:r>
            <a:endParaRPr lang="cs-CZ" dirty="0"/>
          </a:p>
        </p:txBody>
      </p:sp>
      <p:pic>
        <p:nvPicPr>
          <p:cNvPr id="5" name="Obráze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2949" y="6409496"/>
            <a:ext cx="896750" cy="104053"/>
          </a:xfrm>
          <a:prstGeom prst="rect">
            <a:avLst/>
          </a:prstGeom>
        </p:spPr>
      </p:pic>
      <p:pic>
        <p:nvPicPr>
          <p:cNvPr id="7" name="Obráze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058" y="6010923"/>
            <a:ext cx="1364777" cy="710344"/>
          </a:xfrm>
          <a:prstGeom prst="rect">
            <a:avLst/>
          </a:prstGeom>
        </p:spPr>
      </p:pic>
    </p:spTree>
    <p:extLst>
      <p:ext uri="{BB962C8B-B14F-4D97-AF65-F5344CB8AC3E}">
        <p14:creationId xmlns:p14="http://schemas.microsoft.com/office/powerpoint/2010/main" val="2653228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ávěr">
    <p:bg>
      <p:bgPr>
        <a:solidFill>
          <a:srgbClr val="023E88"/>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949007" y="1539749"/>
            <a:ext cx="8229314" cy="1325563"/>
          </a:xfrm>
        </p:spPr>
        <p:txBody>
          <a:bodyPr>
            <a:normAutofit/>
          </a:bodyPr>
          <a:lstStyle>
            <a:lvl1pPr>
              <a:defRPr sz="4000" b="1" spc="50" baseline="0">
                <a:solidFill>
                  <a:schemeClr val="bg1"/>
                </a:solidFill>
                <a:latin typeface="Arial" panose="020B0604020202020204" pitchFamily="34" charset="0"/>
                <a:cs typeface="Arial" panose="020B0604020202020204" pitchFamily="34" charset="0"/>
              </a:defRPr>
            </a:lvl1pPr>
          </a:lstStyle>
          <a:p>
            <a:r>
              <a:rPr lang="cs-CZ" dirty="0" smtClean="0"/>
              <a:t>Děkuji za pozornost</a:t>
            </a:r>
            <a:endParaRPr lang="cs-CZ" dirty="0"/>
          </a:p>
        </p:txBody>
      </p:sp>
      <p:sp>
        <p:nvSpPr>
          <p:cNvPr id="9" name="Zástupný symbol pro text 8"/>
          <p:cNvSpPr>
            <a:spLocks noGrp="1"/>
          </p:cNvSpPr>
          <p:nvPr>
            <p:ph type="body" sz="quarter" idx="10" hasCustomPrompt="1"/>
          </p:nvPr>
        </p:nvSpPr>
        <p:spPr>
          <a:xfrm>
            <a:off x="1949008" y="3628720"/>
            <a:ext cx="8229313" cy="1197279"/>
          </a:xfrm>
        </p:spPr>
        <p:txBody>
          <a:bodyPr>
            <a:normAutofit/>
          </a:bodyPr>
          <a:lstStyle>
            <a:lvl1pPr marL="0" indent="0">
              <a:buNone/>
              <a:defRPr sz="1800" b="0" i="1" baseline="0">
                <a:solidFill>
                  <a:schemeClr val="bg1"/>
                </a:solidFill>
                <a:latin typeface="Arial" panose="020B0604020202020204" pitchFamily="34" charset="0"/>
                <a:cs typeface="Arial" panose="020B0604020202020204" pitchFamily="34" charset="0"/>
                <a:sym typeface="Wingdings" panose="05000000000000000000" pitchFamily="2" charset="2"/>
              </a:defRPr>
            </a:lvl1pPr>
          </a:lstStyle>
          <a:p>
            <a:pPr lvl="0"/>
            <a:r>
              <a:rPr lang="cs-CZ" dirty="0" smtClean="0"/>
              <a:t>Ing. Stanislava Drahokoupilová, Ph.D.</a:t>
            </a:r>
          </a:p>
          <a:p>
            <a:pPr lvl="0"/>
            <a:r>
              <a:rPr lang="cs-CZ" dirty="0" smtClean="0"/>
              <a:t> stanislava.drahokoupilova@chmi.cz</a:t>
            </a:r>
          </a:p>
        </p:txBody>
      </p:sp>
      <p:pic>
        <p:nvPicPr>
          <p:cNvPr id="6" name="Obráze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2949" y="6409496"/>
            <a:ext cx="896750" cy="104053"/>
          </a:xfrm>
          <a:prstGeom prst="rect">
            <a:avLst/>
          </a:prstGeom>
        </p:spPr>
      </p:pic>
      <p:pic>
        <p:nvPicPr>
          <p:cNvPr id="7" name="Obráze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61312" y="4655086"/>
            <a:ext cx="2410988" cy="1254880"/>
          </a:xfrm>
          <a:prstGeom prst="rect">
            <a:avLst/>
          </a:prstGeom>
        </p:spPr>
      </p:pic>
    </p:spTree>
    <p:extLst>
      <p:ext uri="{BB962C8B-B14F-4D97-AF65-F5344CB8AC3E}">
        <p14:creationId xmlns:p14="http://schemas.microsoft.com/office/powerpoint/2010/main" val="881823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F7E4472-466E-4052-B589-E1E111A72CE1}" type="datetimeFigureOut">
              <a:rPr lang="cs-CZ" smtClean="0"/>
              <a:t>02.03.2025</a:t>
            </a:fld>
            <a:endParaRPr lang="cs-CZ"/>
          </a:p>
        </p:txBody>
      </p:sp>
      <p:sp>
        <p:nvSpPr>
          <p:cNvPr id="5" name="Zástupný symbol pro zápatí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E2CFF1-F1D0-4020-8A00-0494ED639283}" type="slidenum">
              <a:rPr lang="cs-CZ" smtClean="0"/>
              <a:t>‹#›</a:t>
            </a:fld>
            <a:endParaRPr lang="cs-CZ"/>
          </a:p>
        </p:txBody>
      </p:sp>
    </p:spTree>
    <p:extLst>
      <p:ext uri="{BB962C8B-B14F-4D97-AF65-F5344CB8AC3E}">
        <p14:creationId xmlns:p14="http://schemas.microsoft.com/office/powerpoint/2010/main" val="105781951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49" r:id="rId4"/>
    <p:sldLayoutId id="2147483650" r:id="rId5"/>
    <p:sldLayoutId id="2147483663" r:id="rId6"/>
    <p:sldLayoutId id="2147483664" r:id="rId7"/>
    <p:sldLayoutId id="2147483665" r:id="rId8"/>
    <p:sldLayoutId id="2147483666"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Layout" Target="../slideLayouts/slideLayout6.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568188" y="3779312"/>
            <a:ext cx="9144000" cy="1655762"/>
          </a:xfrm>
        </p:spPr>
        <p:txBody>
          <a:bodyPr/>
          <a:lstStyle/>
          <a:p>
            <a:r>
              <a:rPr lang="cs-CZ" dirty="0" smtClean="0"/>
              <a:t>Radmila Brožková</a:t>
            </a:r>
            <a:endParaRPr lang="en-US" dirty="0"/>
          </a:p>
        </p:txBody>
      </p:sp>
      <p:sp>
        <p:nvSpPr>
          <p:cNvPr id="2" name="Nadpis 1"/>
          <p:cNvSpPr>
            <a:spLocks noGrp="1"/>
          </p:cNvSpPr>
          <p:nvPr>
            <p:ph type="ctrTitle"/>
          </p:nvPr>
        </p:nvSpPr>
        <p:spPr/>
        <p:txBody>
          <a:bodyPr/>
          <a:lstStyle/>
          <a:p>
            <a:r>
              <a:rPr lang="en-US" dirty="0"/>
              <a:t>T</a:t>
            </a:r>
            <a:r>
              <a:rPr lang="en-US" dirty="0" smtClean="0"/>
              <a:t>uning </a:t>
            </a:r>
            <a:r>
              <a:rPr lang="en-US" dirty="0"/>
              <a:t>the TKE based mixing length and first results</a:t>
            </a:r>
            <a:endParaRPr lang="cs-CZ" sz="4400" dirty="0"/>
          </a:p>
        </p:txBody>
      </p:sp>
    </p:spTree>
    <p:extLst>
      <p:ext uri="{BB962C8B-B14F-4D97-AF65-F5344CB8AC3E}">
        <p14:creationId xmlns:p14="http://schemas.microsoft.com/office/powerpoint/2010/main" val="27240123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US" dirty="0" smtClean="0"/>
              <a:t>June period – some scores</a:t>
            </a:r>
            <a:endParaRPr lang="cs-CZ" dirty="0"/>
          </a:p>
        </p:txBody>
      </p:sp>
      <p:sp>
        <p:nvSpPr>
          <p:cNvPr id="7" name="Zástupný symbol pro text 6"/>
          <p:cNvSpPr>
            <a:spLocks noGrp="1"/>
          </p:cNvSpPr>
          <p:nvPr>
            <p:ph type="body" sz="quarter" idx="14"/>
          </p:nvPr>
        </p:nvSpPr>
        <p:spPr>
          <a:xfrm>
            <a:off x="316074" y="1459968"/>
            <a:ext cx="11288321" cy="855881"/>
          </a:xfrm>
        </p:spPr>
        <p:txBody>
          <a:bodyPr>
            <a:normAutofit/>
          </a:bodyPr>
          <a:lstStyle/>
          <a:p>
            <a:r>
              <a:rPr lang="en-US" sz="2000" i="0" dirty="0" smtClean="0"/>
              <a:t>In general, surface biases are better. There is more cloudiness and less precipitation.</a:t>
            </a:r>
          </a:p>
          <a:p>
            <a:endParaRPr lang="en-US" sz="2000" i="0" dirty="0"/>
          </a:p>
        </p:txBody>
      </p:sp>
      <p:sp>
        <p:nvSpPr>
          <p:cNvPr id="8" name="Zástupný symbol pro text 6"/>
          <p:cNvSpPr txBox="1">
            <a:spLocks/>
          </p:cNvSpPr>
          <p:nvPr/>
        </p:nvSpPr>
        <p:spPr>
          <a:xfrm>
            <a:off x="542319" y="3840678"/>
            <a:ext cx="10468188" cy="523932"/>
          </a:xfrm>
          <a:prstGeom prst="rect">
            <a:avLst/>
          </a:prstGeom>
        </p:spPr>
        <p:txBody>
          <a:bodyPr vert="horz" lIns="91440" tIns="45720" rIns="91440" bIns="45720" rtlCol="0">
            <a:normAutofit fontScale="92500"/>
          </a:bodyPr>
          <a:lstStyle>
            <a:lvl1pPr marL="0" indent="0" algn="l" defTabSz="685800" rtl="0" eaLnBrk="1" latinLnBrk="0" hangingPunct="1">
              <a:lnSpc>
                <a:spcPct val="90000"/>
              </a:lnSpc>
              <a:spcBef>
                <a:spcPts val="750"/>
              </a:spcBef>
              <a:buFont typeface="Arial" panose="020B0604020202020204" pitchFamily="34" charset="0"/>
              <a:buNone/>
              <a:defRPr sz="1800" i="1" kern="1200">
                <a:solidFill>
                  <a:srgbClr val="023E88"/>
                </a:solidFill>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i="1" kern="1200">
                <a:solidFill>
                  <a:srgbClr val="023E88"/>
                </a:solidFill>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i="1" kern="1200">
                <a:solidFill>
                  <a:srgbClr val="023E88"/>
                </a:solidFill>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i="1" kern="1200">
                <a:solidFill>
                  <a:srgbClr val="023E88"/>
                </a:solidFill>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i="1" kern="1200">
                <a:solidFill>
                  <a:srgbClr val="023E88"/>
                </a:solidFill>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i="0" dirty="0" smtClean="0"/>
              <a:t>However, standard deviation is worse for T2m, RH2m, V10m …, namely at hours of convective activity  </a:t>
            </a:r>
          </a:p>
          <a:p>
            <a:endParaRPr lang="en-US" sz="2000" i="0" dirty="0"/>
          </a:p>
        </p:txBody>
      </p:sp>
      <p:pic>
        <p:nvPicPr>
          <p:cNvPr id="10" name="Obrázek 9"/>
          <p:cNvPicPr>
            <a:picLocks noChangeAspect="1"/>
          </p:cNvPicPr>
          <p:nvPr/>
        </p:nvPicPr>
        <p:blipFill>
          <a:blip r:embed="rId2"/>
          <a:stretch>
            <a:fillRect/>
          </a:stretch>
        </p:blipFill>
        <p:spPr>
          <a:xfrm>
            <a:off x="316074" y="1941809"/>
            <a:ext cx="2577947" cy="1503802"/>
          </a:xfrm>
          <a:prstGeom prst="rect">
            <a:avLst/>
          </a:prstGeom>
        </p:spPr>
      </p:pic>
      <p:pic>
        <p:nvPicPr>
          <p:cNvPr id="11" name="Obrázek 10"/>
          <p:cNvPicPr>
            <a:picLocks noChangeAspect="1"/>
          </p:cNvPicPr>
          <p:nvPr/>
        </p:nvPicPr>
        <p:blipFill>
          <a:blip r:embed="rId3"/>
          <a:stretch>
            <a:fillRect/>
          </a:stretch>
        </p:blipFill>
        <p:spPr>
          <a:xfrm>
            <a:off x="2894021" y="1941809"/>
            <a:ext cx="2555913" cy="1459735"/>
          </a:xfrm>
          <a:prstGeom prst="rect">
            <a:avLst/>
          </a:prstGeom>
        </p:spPr>
      </p:pic>
      <p:pic>
        <p:nvPicPr>
          <p:cNvPr id="12" name="Obrázek 11"/>
          <p:cNvPicPr>
            <a:picLocks noChangeAspect="1"/>
          </p:cNvPicPr>
          <p:nvPr/>
        </p:nvPicPr>
        <p:blipFill>
          <a:blip r:embed="rId4"/>
          <a:stretch>
            <a:fillRect/>
          </a:stretch>
        </p:blipFill>
        <p:spPr>
          <a:xfrm>
            <a:off x="5471968" y="1861936"/>
            <a:ext cx="5442333" cy="1663547"/>
          </a:xfrm>
          <a:prstGeom prst="rect">
            <a:avLst/>
          </a:prstGeom>
        </p:spPr>
      </p:pic>
      <p:pic>
        <p:nvPicPr>
          <p:cNvPr id="13" name="Obrázek 12"/>
          <p:cNvPicPr>
            <a:picLocks noChangeAspect="1"/>
          </p:cNvPicPr>
          <p:nvPr/>
        </p:nvPicPr>
        <p:blipFill>
          <a:blip r:embed="rId5"/>
          <a:stretch>
            <a:fillRect/>
          </a:stretch>
        </p:blipFill>
        <p:spPr>
          <a:xfrm>
            <a:off x="316074" y="4514161"/>
            <a:ext cx="2577947" cy="1487277"/>
          </a:xfrm>
          <a:prstGeom prst="rect">
            <a:avLst/>
          </a:prstGeom>
        </p:spPr>
      </p:pic>
      <p:pic>
        <p:nvPicPr>
          <p:cNvPr id="14" name="Obrázek 13"/>
          <p:cNvPicPr>
            <a:picLocks noChangeAspect="1"/>
          </p:cNvPicPr>
          <p:nvPr/>
        </p:nvPicPr>
        <p:blipFill>
          <a:blip r:embed="rId6"/>
          <a:stretch>
            <a:fillRect/>
          </a:stretch>
        </p:blipFill>
        <p:spPr>
          <a:xfrm>
            <a:off x="3154399" y="4497636"/>
            <a:ext cx="2622014" cy="1503802"/>
          </a:xfrm>
          <a:prstGeom prst="rect">
            <a:avLst/>
          </a:prstGeom>
        </p:spPr>
      </p:pic>
      <p:pic>
        <p:nvPicPr>
          <p:cNvPr id="15" name="Obrázek 14"/>
          <p:cNvPicPr>
            <a:picLocks noChangeAspect="1"/>
          </p:cNvPicPr>
          <p:nvPr/>
        </p:nvPicPr>
        <p:blipFill>
          <a:blip r:embed="rId7"/>
          <a:stretch>
            <a:fillRect/>
          </a:stretch>
        </p:blipFill>
        <p:spPr>
          <a:xfrm>
            <a:off x="5776413" y="4470093"/>
            <a:ext cx="2577947" cy="1531345"/>
          </a:xfrm>
          <a:prstGeom prst="rect">
            <a:avLst/>
          </a:prstGeom>
        </p:spPr>
      </p:pic>
    </p:spTree>
    <p:extLst>
      <p:ext uri="{BB962C8B-B14F-4D97-AF65-F5344CB8AC3E}">
        <p14:creationId xmlns:p14="http://schemas.microsoft.com/office/powerpoint/2010/main" val="8715905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US" dirty="0" smtClean="0"/>
              <a:t>June period – some remarks (1)</a:t>
            </a:r>
            <a:endParaRPr lang="cs-CZ" dirty="0"/>
          </a:p>
        </p:txBody>
      </p:sp>
      <p:sp>
        <p:nvSpPr>
          <p:cNvPr id="7" name="Zástupný symbol pro text 6"/>
          <p:cNvSpPr>
            <a:spLocks noGrp="1"/>
          </p:cNvSpPr>
          <p:nvPr>
            <p:ph type="body" sz="quarter" idx="14"/>
          </p:nvPr>
        </p:nvSpPr>
        <p:spPr>
          <a:xfrm>
            <a:off x="2262434" y="1322415"/>
            <a:ext cx="7334054" cy="1339793"/>
          </a:xfrm>
        </p:spPr>
        <p:txBody>
          <a:bodyPr>
            <a:normAutofit/>
          </a:bodyPr>
          <a:lstStyle/>
          <a:p>
            <a:r>
              <a:rPr lang="en-US" sz="2000" i="0" dirty="0" smtClean="0"/>
              <a:t>The reason of worse STDEV is not known. One possibility could be that the TKE based PBL height is noisy … that could be hopefully addressed. </a:t>
            </a:r>
            <a:endParaRPr lang="en-US" sz="2000" i="0" dirty="0"/>
          </a:p>
        </p:txBody>
      </p:sp>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5326" t="21444" r="5782" b="39244"/>
          <a:stretch/>
        </p:blipFill>
        <p:spPr>
          <a:xfrm>
            <a:off x="353775" y="2396116"/>
            <a:ext cx="5373349" cy="3362719"/>
          </a:xfrm>
          <a:prstGeom prst="rect">
            <a:avLst/>
          </a:prstGeom>
        </p:spPr>
      </p:pic>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5327" t="22268" r="5002" b="39519"/>
          <a:stretch/>
        </p:blipFill>
        <p:spPr>
          <a:xfrm>
            <a:off x="6358650" y="2443119"/>
            <a:ext cx="5420438" cy="3268711"/>
          </a:xfrm>
          <a:prstGeom prst="rect">
            <a:avLst/>
          </a:prstGeom>
        </p:spPr>
      </p:pic>
    </p:spTree>
    <p:extLst>
      <p:ext uri="{BB962C8B-B14F-4D97-AF65-F5344CB8AC3E}">
        <p14:creationId xmlns:p14="http://schemas.microsoft.com/office/powerpoint/2010/main" val="19614455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US" dirty="0" smtClean="0"/>
              <a:t>June period – some remarks (2)</a:t>
            </a:r>
            <a:endParaRPr lang="cs-CZ" dirty="0"/>
          </a:p>
        </p:txBody>
      </p:sp>
      <p:sp>
        <p:nvSpPr>
          <p:cNvPr id="7" name="Zástupný symbol pro text 6"/>
          <p:cNvSpPr>
            <a:spLocks noGrp="1"/>
          </p:cNvSpPr>
          <p:nvPr>
            <p:ph type="body" sz="quarter" idx="14"/>
          </p:nvPr>
        </p:nvSpPr>
        <p:spPr>
          <a:xfrm>
            <a:off x="801278" y="1341268"/>
            <a:ext cx="10494689" cy="1339793"/>
          </a:xfrm>
        </p:spPr>
        <p:txBody>
          <a:bodyPr>
            <a:normAutofit/>
          </a:bodyPr>
          <a:lstStyle/>
          <a:p>
            <a:r>
              <a:rPr lang="en-US" sz="2000" i="0" dirty="0"/>
              <a:t>I</a:t>
            </a:r>
            <a:r>
              <a:rPr lang="en-US" sz="2000" i="0" dirty="0" smtClean="0"/>
              <a:t>t looks that EL1 dries too much levels closer to the surface. We need to do something with the transport – it dominates all the rest.</a:t>
            </a:r>
          </a:p>
          <a:p>
            <a:endParaRPr lang="en-US" sz="2000" i="0" dirty="0"/>
          </a:p>
        </p:txBody>
      </p:sp>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l="8829" t="28041" r="5974" b="20275"/>
          <a:stretch/>
        </p:blipFill>
        <p:spPr>
          <a:xfrm>
            <a:off x="1155060" y="2096828"/>
            <a:ext cx="4128940" cy="3544478"/>
          </a:xfrm>
          <a:prstGeom prst="rect">
            <a:avLst/>
          </a:prstGeom>
        </p:spPr>
      </p:pic>
      <p:pic>
        <p:nvPicPr>
          <p:cNvPr id="2" name="Obrázek 1"/>
          <p:cNvPicPr>
            <a:picLocks noChangeAspect="1"/>
          </p:cNvPicPr>
          <p:nvPr/>
        </p:nvPicPr>
        <p:blipFill rotWithShape="1">
          <a:blip r:embed="rId3" cstate="print">
            <a:extLst>
              <a:ext uri="{28A0092B-C50C-407E-A947-70E740481C1C}">
                <a14:useLocalDpi xmlns:a14="http://schemas.microsoft.com/office/drawing/2010/main" val="0"/>
              </a:ext>
            </a:extLst>
          </a:blip>
          <a:srcRect l="9606" t="28454" r="8309" b="20000"/>
          <a:stretch/>
        </p:blipFill>
        <p:spPr>
          <a:xfrm>
            <a:off x="6074038" y="2096828"/>
            <a:ext cx="3978111" cy="3535052"/>
          </a:xfrm>
          <a:prstGeom prst="rect">
            <a:avLst/>
          </a:prstGeom>
        </p:spPr>
      </p:pic>
      <p:sp>
        <p:nvSpPr>
          <p:cNvPr id="3" name="TextovéPole 2"/>
          <p:cNvSpPr txBox="1"/>
          <p:nvPr/>
        </p:nvSpPr>
        <p:spPr>
          <a:xfrm>
            <a:off x="1612260" y="5641306"/>
            <a:ext cx="3214540" cy="646331"/>
          </a:xfrm>
          <a:prstGeom prst="rect">
            <a:avLst/>
          </a:prstGeom>
          <a:noFill/>
        </p:spPr>
        <p:txBody>
          <a:bodyPr wrap="square" rtlCol="0">
            <a:spAutoFit/>
          </a:bodyPr>
          <a:lstStyle/>
          <a:p>
            <a:r>
              <a:rPr lang="en-US" dirty="0" smtClean="0"/>
              <a:t>Multi-budget difference: reference minus EL1</a:t>
            </a:r>
            <a:endParaRPr lang="en-US" dirty="0"/>
          </a:p>
        </p:txBody>
      </p:sp>
      <p:sp>
        <p:nvSpPr>
          <p:cNvPr id="8" name="TextovéPole 7"/>
          <p:cNvSpPr txBox="1"/>
          <p:nvPr/>
        </p:nvSpPr>
        <p:spPr>
          <a:xfrm>
            <a:off x="6581758" y="5661728"/>
            <a:ext cx="3214540" cy="646331"/>
          </a:xfrm>
          <a:prstGeom prst="rect">
            <a:avLst/>
          </a:prstGeom>
          <a:noFill/>
        </p:spPr>
        <p:txBody>
          <a:bodyPr wrap="square" rtlCol="0">
            <a:spAutoFit/>
          </a:bodyPr>
          <a:lstStyle/>
          <a:p>
            <a:r>
              <a:rPr lang="en-US" dirty="0" smtClean="0"/>
              <a:t>Turbulence transport of QV: exp1 is the EL1</a:t>
            </a:r>
            <a:endParaRPr lang="en-US" dirty="0"/>
          </a:p>
        </p:txBody>
      </p:sp>
    </p:spTree>
    <p:extLst>
      <p:ext uri="{BB962C8B-B14F-4D97-AF65-F5344CB8AC3E}">
        <p14:creationId xmlns:p14="http://schemas.microsoft.com/office/powerpoint/2010/main" val="29051529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US" dirty="0" smtClean="0"/>
              <a:t>September period - precipitation</a:t>
            </a:r>
            <a:endParaRPr lang="cs-CZ" dirty="0"/>
          </a:p>
        </p:txBody>
      </p:sp>
      <p:sp>
        <p:nvSpPr>
          <p:cNvPr id="7" name="Zástupný symbol pro text 6"/>
          <p:cNvSpPr>
            <a:spLocks noGrp="1"/>
          </p:cNvSpPr>
          <p:nvPr>
            <p:ph type="body" sz="quarter" idx="14"/>
          </p:nvPr>
        </p:nvSpPr>
        <p:spPr>
          <a:xfrm>
            <a:off x="316074" y="1582519"/>
            <a:ext cx="11288321" cy="855881"/>
          </a:xfrm>
        </p:spPr>
        <p:txBody>
          <a:bodyPr>
            <a:normAutofit lnSpcReduction="10000"/>
          </a:bodyPr>
          <a:lstStyle/>
          <a:p>
            <a:r>
              <a:rPr lang="en-US" sz="2000" i="0" dirty="0" smtClean="0"/>
              <a:t>Just to check this period. Scores are rather OK, albeit there is T2m cold bias like in the spring period. Pointwise precipitation showed better STDEV, however this might hide other problem. This time it looks good. </a:t>
            </a:r>
          </a:p>
          <a:p>
            <a:endParaRPr lang="en-US" sz="2000" i="0" dirty="0"/>
          </a:p>
        </p:txBody>
      </p:sp>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r="4252"/>
          <a:stretch/>
        </p:blipFill>
        <p:spPr>
          <a:xfrm>
            <a:off x="8049120" y="3051083"/>
            <a:ext cx="3708092" cy="2448000"/>
          </a:xfrm>
          <a:prstGeom prst="rect">
            <a:avLst/>
          </a:prstGeom>
        </p:spPr>
      </p:pic>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5326" t="21993" r="5198" b="38557"/>
          <a:stretch/>
        </p:blipFill>
        <p:spPr>
          <a:xfrm>
            <a:off x="316074" y="3119479"/>
            <a:ext cx="3718447" cy="2319985"/>
          </a:xfrm>
          <a:prstGeom prst="rect">
            <a:avLst/>
          </a:prstGeom>
        </p:spPr>
      </p:pic>
      <p:pic>
        <p:nvPicPr>
          <p:cNvPr id="8" name="Obrázek 7"/>
          <p:cNvPicPr>
            <a:picLocks noChangeAspect="1"/>
          </p:cNvPicPr>
          <p:nvPr/>
        </p:nvPicPr>
        <p:blipFill rotWithShape="1">
          <a:blip r:embed="rId4" cstate="print">
            <a:extLst>
              <a:ext uri="{28A0092B-C50C-407E-A947-70E740481C1C}">
                <a14:useLocalDpi xmlns:a14="http://schemas.microsoft.com/office/drawing/2010/main" val="0"/>
              </a:ext>
            </a:extLst>
          </a:blip>
          <a:srcRect l="5327" t="21718" r="5002" b="38144"/>
          <a:stretch/>
        </p:blipFill>
        <p:spPr>
          <a:xfrm>
            <a:off x="4178545" y="3099248"/>
            <a:ext cx="3726551" cy="2360445"/>
          </a:xfrm>
          <a:prstGeom prst="rect">
            <a:avLst/>
          </a:prstGeom>
        </p:spPr>
      </p:pic>
    </p:spTree>
    <p:extLst>
      <p:ext uri="{BB962C8B-B14F-4D97-AF65-F5344CB8AC3E}">
        <p14:creationId xmlns:p14="http://schemas.microsoft.com/office/powerpoint/2010/main" val="1015494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US" dirty="0" smtClean="0"/>
              <a:t>December period - fog</a:t>
            </a:r>
            <a:endParaRPr lang="cs-CZ" dirty="0"/>
          </a:p>
        </p:txBody>
      </p:sp>
      <p:sp>
        <p:nvSpPr>
          <p:cNvPr id="7" name="Zástupný symbol pro text 6"/>
          <p:cNvSpPr>
            <a:spLocks noGrp="1"/>
          </p:cNvSpPr>
          <p:nvPr>
            <p:ph type="body" sz="quarter" idx="14"/>
          </p:nvPr>
        </p:nvSpPr>
        <p:spPr>
          <a:xfrm>
            <a:off x="316074" y="1582519"/>
            <a:ext cx="11288321" cy="855881"/>
          </a:xfrm>
        </p:spPr>
        <p:txBody>
          <a:bodyPr>
            <a:normAutofit/>
          </a:bodyPr>
          <a:lstStyle/>
          <a:p>
            <a:r>
              <a:rPr lang="en-US" sz="2000" i="0" dirty="0" smtClean="0"/>
              <a:t>In the very stable conditions, like we had by the end of December 2024, the EL1 does not make better. It dissipates fog a bit more than the reference. More about this case in the talk on ALARO experiences.</a:t>
            </a:r>
          </a:p>
          <a:p>
            <a:endParaRPr lang="en-US" sz="2000" i="0" dirty="0"/>
          </a:p>
        </p:txBody>
      </p:sp>
      <p:pic>
        <p:nvPicPr>
          <p:cNvPr id="9" name="Obrázek 8"/>
          <p:cNvPicPr>
            <a:picLocks noChangeAspect="1"/>
          </p:cNvPicPr>
          <p:nvPr/>
        </p:nvPicPr>
        <p:blipFill>
          <a:blip r:embed="rId2"/>
          <a:stretch>
            <a:fillRect/>
          </a:stretch>
        </p:blipFill>
        <p:spPr>
          <a:xfrm>
            <a:off x="7915801" y="2705494"/>
            <a:ext cx="4131469" cy="2859881"/>
          </a:xfrm>
          <a:prstGeom prst="rect">
            <a:avLst/>
          </a:prstGeom>
        </p:spPr>
      </p:pic>
      <p:pic>
        <p:nvPicPr>
          <p:cNvPr id="10" name="Obrázek 9"/>
          <p:cNvPicPr>
            <a:picLocks noChangeAspect="1"/>
          </p:cNvPicPr>
          <p:nvPr/>
        </p:nvPicPr>
        <p:blipFill rotWithShape="1">
          <a:blip r:embed="rId3" cstate="print">
            <a:extLst>
              <a:ext uri="{28A0092B-C50C-407E-A947-70E740481C1C}">
                <a14:useLocalDpi xmlns:a14="http://schemas.microsoft.com/office/drawing/2010/main" val="0"/>
              </a:ext>
            </a:extLst>
          </a:blip>
          <a:srcRect l="5132" t="22406" r="4612" b="27560"/>
          <a:stretch/>
        </p:blipFill>
        <p:spPr>
          <a:xfrm>
            <a:off x="316074" y="2686640"/>
            <a:ext cx="3750863" cy="2942411"/>
          </a:xfrm>
          <a:prstGeom prst="rect">
            <a:avLst/>
          </a:prstGeom>
        </p:spPr>
      </p:pic>
      <p:pic>
        <p:nvPicPr>
          <p:cNvPr id="11" name="Obrázek 10"/>
          <p:cNvPicPr>
            <a:picLocks noChangeAspect="1"/>
          </p:cNvPicPr>
          <p:nvPr/>
        </p:nvPicPr>
        <p:blipFill rotWithShape="1">
          <a:blip r:embed="rId4" cstate="print">
            <a:extLst>
              <a:ext uri="{28A0092B-C50C-407E-A947-70E740481C1C}">
                <a14:useLocalDpi xmlns:a14="http://schemas.microsoft.com/office/drawing/2010/main" val="0"/>
              </a:ext>
            </a:extLst>
          </a:blip>
          <a:srcRect l="5521" t="22131" r="4808" b="27698"/>
          <a:stretch/>
        </p:blipFill>
        <p:spPr>
          <a:xfrm>
            <a:off x="4055866" y="2686640"/>
            <a:ext cx="3726551" cy="2950468"/>
          </a:xfrm>
          <a:prstGeom prst="rect">
            <a:avLst/>
          </a:prstGeom>
        </p:spPr>
      </p:pic>
    </p:spTree>
    <p:extLst>
      <p:ext uri="{BB962C8B-B14F-4D97-AF65-F5344CB8AC3E}">
        <p14:creationId xmlns:p14="http://schemas.microsoft.com/office/powerpoint/2010/main" val="6757776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fontScale="92500" lnSpcReduction="10000"/>
          </a:bodyPr>
          <a:lstStyle/>
          <a:p>
            <a:r>
              <a:rPr lang="en-US" sz="2000" b="1" dirty="0" smtClean="0"/>
              <a:t>Recently developed TKE based mixing length </a:t>
            </a:r>
            <a:r>
              <a:rPr lang="cs-CZ" sz="2000" b="1" dirty="0" smtClean="0"/>
              <a:t>has</a:t>
            </a:r>
            <a:r>
              <a:rPr lang="en-US" sz="2000" b="1" dirty="0" smtClean="0"/>
              <a:t> a good potential to improve the model performance;</a:t>
            </a:r>
          </a:p>
          <a:p>
            <a:r>
              <a:rPr lang="en-US" sz="2000" b="1" dirty="0" smtClean="0"/>
              <a:t>There are remaining issues namely linked to the moist deep convection regime:</a:t>
            </a:r>
          </a:p>
          <a:p>
            <a:pPr marL="342900" indent="-342900">
              <a:buFont typeface="Arial" panose="020B0604020202020204" pitchFamily="34" charset="0"/>
              <a:buChar char="•"/>
            </a:pPr>
            <a:r>
              <a:rPr lang="en-US" sz="2000" b="1" dirty="0" smtClean="0"/>
              <a:t>Noisy PBL height;</a:t>
            </a:r>
          </a:p>
          <a:p>
            <a:pPr marL="342900" indent="-342900">
              <a:buFont typeface="Arial" panose="020B0604020202020204" pitchFamily="34" charset="0"/>
              <a:buChar char="•"/>
            </a:pPr>
            <a:r>
              <a:rPr lang="en-US" sz="2000" b="1" dirty="0" smtClean="0"/>
              <a:t>Moisture transport – a possible feedback with the “shallow” calculation of the N profile …?</a:t>
            </a:r>
          </a:p>
          <a:p>
            <a:pPr marL="342900" indent="-342900">
              <a:buFont typeface="Arial" panose="020B0604020202020204" pitchFamily="34" charset="0"/>
              <a:buChar char="•"/>
            </a:pPr>
            <a:r>
              <a:rPr lang="en-US" sz="2000" b="1" dirty="0" smtClean="0"/>
              <a:t>It does not help always – e.g. the fog.</a:t>
            </a:r>
          </a:p>
          <a:p>
            <a:pPr marL="0" lvl="1" indent="0">
              <a:buNone/>
            </a:pPr>
            <a:endParaRPr lang="cs-CZ" dirty="0"/>
          </a:p>
        </p:txBody>
      </p:sp>
      <p:sp>
        <p:nvSpPr>
          <p:cNvPr id="6" name="Nadpis 5"/>
          <p:cNvSpPr>
            <a:spLocks noGrp="1"/>
          </p:cNvSpPr>
          <p:nvPr>
            <p:ph type="title"/>
          </p:nvPr>
        </p:nvSpPr>
        <p:spPr/>
        <p:txBody>
          <a:bodyPr>
            <a:normAutofit/>
          </a:bodyPr>
          <a:lstStyle/>
          <a:p>
            <a:r>
              <a:rPr lang="en-US" dirty="0" smtClean="0"/>
              <a:t>Summary </a:t>
            </a:r>
            <a:endParaRPr lang="cs-CZ" dirty="0"/>
          </a:p>
        </p:txBody>
      </p:sp>
    </p:spTree>
    <p:extLst>
      <p:ext uri="{BB962C8B-B14F-4D97-AF65-F5344CB8AC3E}">
        <p14:creationId xmlns:p14="http://schemas.microsoft.com/office/powerpoint/2010/main" val="33972602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Thank </a:t>
            </a:r>
            <a:r>
              <a:rPr lang="en-US" dirty="0" smtClean="0"/>
              <a:t>you </a:t>
            </a:r>
            <a:r>
              <a:rPr lang="en-US" dirty="0"/>
              <a:t>for your attention</a:t>
            </a:r>
            <a:endParaRPr lang="cs-CZ" dirty="0"/>
          </a:p>
        </p:txBody>
      </p:sp>
      <p:sp>
        <p:nvSpPr>
          <p:cNvPr id="5" name="Zástupný symbol pro text 4"/>
          <p:cNvSpPr>
            <a:spLocks noGrp="1"/>
          </p:cNvSpPr>
          <p:nvPr>
            <p:ph type="body" sz="quarter" idx="10"/>
          </p:nvPr>
        </p:nvSpPr>
        <p:spPr/>
        <p:txBody>
          <a:bodyPr/>
          <a:lstStyle/>
          <a:p>
            <a:r>
              <a:rPr lang="en-US" dirty="0" smtClean="0"/>
              <a:t>Radmila Bro</a:t>
            </a:r>
            <a:r>
              <a:rPr lang="cs-CZ" dirty="0" err="1" smtClean="0"/>
              <a:t>žková</a:t>
            </a:r>
            <a:r>
              <a:rPr lang="cs-CZ" dirty="0" smtClean="0"/>
              <a:t> and Ján</a:t>
            </a:r>
            <a:r>
              <a:rPr lang="en-US" dirty="0" smtClean="0"/>
              <a:t> Ma</a:t>
            </a:r>
            <a:r>
              <a:rPr lang="cs-CZ" dirty="0" smtClean="0"/>
              <a:t>šek</a:t>
            </a:r>
            <a:endParaRPr lang="en-US" dirty="0"/>
          </a:p>
          <a:p>
            <a:r>
              <a:rPr lang="cs-CZ" i="0" dirty="0" smtClean="0"/>
              <a:t></a:t>
            </a:r>
            <a:r>
              <a:rPr lang="cs-CZ" dirty="0" smtClean="0"/>
              <a:t>jan.masek@chmi.cz</a:t>
            </a:r>
            <a:r>
              <a:rPr lang="en-US" dirty="0" smtClean="0"/>
              <a:t>, radmila.brozkova@chmi.cz</a:t>
            </a:r>
            <a:endParaRPr lang="cs-CZ" dirty="0"/>
          </a:p>
        </p:txBody>
      </p:sp>
    </p:spTree>
    <p:extLst>
      <p:ext uri="{BB962C8B-B14F-4D97-AF65-F5344CB8AC3E}">
        <p14:creationId xmlns:p14="http://schemas.microsoft.com/office/powerpoint/2010/main" val="4265097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a:bodyPr>
          <a:lstStyle/>
          <a:p>
            <a:r>
              <a:rPr lang="en-US" sz="2000" b="1" dirty="0" smtClean="0"/>
              <a:t>Development of the turbulence mixing length determination based on TKE (based on the BL89 approach, see talk of Mario) got mature enough to undergo intensive testing in the 3D model and tuning;</a:t>
            </a:r>
          </a:p>
          <a:p>
            <a:r>
              <a:rPr lang="en-US" sz="2000" b="1" dirty="0" smtClean="0"/>
              <a:t>The availability of the code is as follows: locally on the CY46T1 in Prague, the basis is in the CY48T3</a:t>
            </a:r>
            <a:r>
              <a:rPr lang="cs-CZ" sz="2000" b="1" dirty="0" smtClean="0"/>
              <a:t>, </a:t>
            </a:r>
            <a:r>
              <a:rPr lang="en-US" sz="2000" b="1" dirty="0" smtClean="0"/>
              <a:t>last modifications are planned to enter the CY50T1;</a:t>
            </a:r>
          </a:p>
          <a:p>
            <a:r>
              <a:rPr lang="en-US" sz="2000" b="1" dirty="0" smtClean="0"/>
              <a:t>The modification set is not that large and could be provided.</a:t>
            </a:r>
            <a:endParaRPr lang="en-US" b="1" dirty="0" smtClean="0"/>
          </a:p>
          <a:p>
            <a:pPr marL="0" lvl="1" indent="0">
              <a:buNone/>
            </a:pPr>
            <a:endParaRPr lang="cs-CZ" dirty="0"/>
          </a:p>
        </p:txBody>
      </p:sp>
      <p:sp>
        <p:nvSpPr>
          <p:cNvPr id="6" name="Nadpis 5"/>
          <p:cNvSpPr>
            <a:spLocks noGrp="1"/>
          </p:cNvSpPr>
          <p:nvPr>
            <p:ph type="title"/>
          </p:nvPr>
        </p:nvSpPr>
        <p:spPr/>
        <p:txBody>
          <a:bodyPr>
            <a:normAutofit/>
          </a:bodyPr>
          <a:lstStyle/>
          <a:p>
            <a:r>
              <a:rPr lang="cs-CZ" dirty="0" smtClean="0"/>
              <a:t>Background</a:t>
            </a:r>
            <a:r>
              <a:rPr lang="en-US" dirty="0" smtClean="0"/>
              <a:t> </a:t>
            </a:r>
            <a:endParaRPr lang="cs-CZ" dirty="0"/>
          </a:p>
        </p:txBody>
      </p:sp>
    </p:spTree>
    <p:extLst>
      <p:ext uri="{BB962C8B-B14F-4D97-AF65-F5344CB8AC3E}">
        <p14:creationId xmlns:p14="http://schemas.microsoft.com/office/powerpoint/2010/main" val="1894368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a:bodyPr>
          <a:lstStyle/>
          <a:p>
            <a:pPr marL="0" lvl="1" indent="0">
              <a:buNone/>
            </a:pPr>
            <a:r>
              <a:rPr lang="en-US" u="sng" dirty="0" smtClean="0"/>
              <a:t>Main parameters of the mixing length calculation itself:  </a:t>
            </a:r>
            <a:r>
              <a:rPr lang="en-US" dirty="0" smtClean="0"/>
              <a:t> </a:t>
            </a:r>
          </a:p>
          <a:p>
            <a:pPr lvl="1"/>
            <a:r>
              <a:rPr lang="cs-CZ" b="1" dirty="0" smtClean="0">
                <a:solidFill>
                  <a:srgbClr val="FF0000"/>
                </a:solidFill>
              </a:rPr>
              <a:t>CGMIXLEN=</a:t>
            </a:r>
            <a:r>
              <a:rPr lang="en-US" b="1" dirty="0" smtClean="0">
                <a:solidFill>
                  <a:srgbClr val="FF0000"/>
                </a:solidFill>
              </a:rPr>
              <a:t>‘EL1’ </a:t>
            </a:r>
            <a:r>
              <a:rPr lang="en-US" dirty="0" smtClean="0"/>
              <a:t>: switching on the TKE based mixing length, BL89 approach;</a:t>
            </a:r>
          </a:p>
          <a:p>
            <a:pPr lvl="1"/>
            <a:r>
              <a:rPr lang="en-US" b="1" dirty="0" smtClean="0">
                <a:solidFill>
                  <a:srgbClr val="7030A0"/>
                </a:solidFill>
              </a:rPr>
              <a:t>LPBLH_TKE=.T. </a:t>
            </a:r>
            <a:r>
              <a:rPr lang="cs-CZ" b="1" dirty="0" smtClean="0">
                <a:solidFill>
                  <a:srgbClr val="7030A0"/>
                </a:solidFill>
              </a:rPr>
              <a:t>and XMAXLM</a:t>
            </a:r>
            <a:r>
              <a:rPr lang="en-US" dirty="0" smtClean="0"/>
              <a:t>: PBL height is defined by TKE and not by Ayotte method</a:t>
            </a:r>
            <a:r>
              <a:rPr lang="cs-CZ" dirty="0" smtClean="0"/>
              <a:t>, and</a:t>
            </a:r>
            <a:r>
              <a:rPr lang="en-US" dirty="0" smtClean="0"/>
              <a:t> its maximum value;</a:t>
            </a:r>
          </a:p>
          <a:p>
            <a:pPr lvl="1"/>
            <a:r>
              <a:rPr lang="en-US" b="1" dirty="0" smtClean="0">
                <a:solidFill>
                  <a:srgbClr val="00B050"/>
                </a:solidFill>
              </a:rPr>
              <a:t>ETKE_DTHETA_S1</a:t>
            </a:r>
            <a:r>
              <a:rPr lang="en-US" dirty="0" smtClean="0"/>
              <a:t> and </a:t>
            </a:r>
            <a:r>
              <a:rPr lang="en-US" b="1" dirty="0" smtClean="0">
                <a:solidFill>
                  <a:srgbClr val="00B050"/>
                </a:solidFill>
              </a:rPr>
              <a:t>ETKE_DTHETA_S2</a:t>
            </a:r>
            <a:r>
              <a:rPr lang="en-US" dirty="0" smtClean="0"/>
              <a:t> : thresholds for Cu and </a:t>
            </a:r>
            <a:r>
              <a:rPr lang="en-US" dirty="0" err="1" smtClean="0"/>
              <a:t>Sc</a:t>
            </a:r>
            <a:r>
              <a:rPr lang="en-US" dirty="0" smtClean="0"/>
              <a:t> regime nearby PBL top;</a:t>
            </a:r>
          </a:p>
          <a:p>
            <a:pPr lvl="1"/>
            <a:r>
              <a:rPr lang="en-US" b="1" dirty="0" smtClean="0">
                <a:solidFill>
                  <a:srgbClr val="00B050"/>
                </a:solidFill>
              </a:rPr>
              <a:t>ETKE_LBLT1</a:t>
            </a:r>
            <a:r>
              <a:rPr lang="en-US" dirty="0" smtClean="0"/>
              <a:t> and </a:t>
            </a:r>
            <a:r>
              <a:rPr lang="en-US" b="1" dirty="0" smtClean="0">
                <a:solidFill>
                  <a:srgbClr val="00B050"/>
                </a:solidFill>
              </a:rPr>
              <a:t>ETKE_LBLT2</a:t>
            </a:r>
            <a:r>
              <a:rPr lang="en-US" dirty="0" smtClean="0"/>
              <a:t>: thresholds of mixing length for Cu and </a:t>
            </a:r>
            <a:r>
              <a:rPr lang="en-US" dirty="0" err="1" smtClean="0"/>
              <a:t>Sc</a:t>
            </a:r>
            <a:r>
              <a:rPr lang="en-US" dirty="0" smtClean="0"/>
              <a:t> regime nearby PBL top, used also for the gradient of moist entropy calculation;</a:t>
            </a:r>
          </a:p>
          <a:p>
            <a:pPr lvl="1"/>
            <a:r>
              <a:rPr lang="en-US" b="1" dirty="0" smtClean="0">
                <a:solidFill>
                  <a:srgbClr val="00B050"/>
                </a:solidFill>
              </a:rPr>
              <a:t>ETKE_HUTLS</a:t>
            </a:r>
            <a:r>
              <a:rPr lang="en-US" dirty="0" smtClean="0"/>
              <a:t> and </a:t>
            </a:r>
            <a:r>
              <a:rPr lang="en-US" b="1" dirty="0" smtClean="0">
                <a:solidFill>
                  <a:srgbClr val="00B050"/>
                </a:solidFill>
              </a:rPr>
              <a:t>ETKE_LUTLS</a:t>
            </a:r>
            <a:r>
              <a:rPr lang="en-US" dirty="0" smtClean="0"/>
              <a:t>: height and value of upper air length scale;</a:t>
            </a:r>
          </a:p>
          <a:p>
            <a:pPr lvl="1"/>
            <a:r>
              <a:rPr lang="en-US" b="1" dirty="0" smtClean="0">
                <a:solidFill>
                  <a:srgbClr val="00B050"/>
                </a:solidFill>
              </a:rPr>
              <a:t>ETKE_R1SIM</a:t>
            </a:r>
            <a:r>
              <a:rPr lang="en-US" dirty="0" smtClean="0"/>
              <a:t> and </a:t>
            </a:r>
            <a:r>
              <a:rPr lang="en-US" b="1" dirty="0" smtClean="0">
                <a:solidFill>
                  <a:srgbClr val="00B050"/>
                </a:solidFill>
              </a:rPr>
              <a:t>ETKE_R2SIM</a:t>
            </a:r>
            <a:r>
              <a:rPr lang="en-US" dirty="0" smtClean="0"/>
              <a:t>: parameters to determine weight used to approach the mixing length to kappa * (z+z</a:t>
            </a:r>
            <a:r>
              <a:rPr lang="en-US" baseline="-25000" dirty="0" smtClean="0"/>
              <a:t>0</a:t>
            </a:r>
            <a:r>
              <a:rPr lang="en-US" dirty="0" smtClean="0"/>
              <a:t>) within the surface layer;</a:t>
            </a:r>
          </a:p>
          <a:p>
            <a:pPr lvl="1"/>
            <a:r>
              <a:rPr lang="en-US" b="1" dirty="0" smtClean="0">
                <a:solidFill>
                  <a:schemeClr val="accent2"/>
                </a:solidFill>
              </a:rPr>
              <a:t>ETKE_C0SHEAR</a:t>
            </a:r>
            <a:r>
              <a:rPr lang="en-US" dirty="0" smtClean="0"/>
              <a:t>: parameter for the shear term (extension to the BL89 approach).</a:t>
            </a:r>
          </a:p>
          <a:p>
            <a:pPr marL="0" lvl="1" indent="0">
              <a:buNone/>
            </a:pPr>
            <a:endParaRPr lang="cs-CZ" dirty="0"/>
          </a:p>
        </p:txBody>
      </p:sp>
      <p:sp>
        <p:nvSpPr>
          <p:cNvPr id="6" name="Nadpis 5"/>
          <p:cNvSpPr>
            <a:spLocks noGrp="1"/>
          </p:cNvSpPr>
          <p:nvPr>
            <p:ph type="title"/>
          </p:nvPr>
        </p:nvSpPr>
        <p:spPr/>
        <p:txBody>
          <a:bodyPr>
            <a:normAutofit/>
          </a:bodyPr>
          <a:lstStyle/>
          <a:p>
            <a:r>
              <a:rPr lang="en-US" dirty="0" smtClean="0"/>
              <a:t>Main Parameters of the scheme </a:t>
            </a:r>
            <a:endParaRPr lang="cs-CZ" dirty="0"/>
          </a:p>
        </p:txBody>
      </p:sp>
    </p:spTree>
    <p:extLst>
      <p:ext uri="{BB962C8B-B14F-4D97-AF65-F5344CB8AC3E}">
        <p14:creationId xmlns:p14="http://schemas.microsoft.com/office/powerpoint/2010/main" val="9108692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a:bodyPr>
          <a:lstStyle/>
          <a:p>
            <a:pPr marL="0" lvl="1" indent="0">
              <a:buNone/>
            </a:pPr>
            <a:r>
              <a:rPr lang="en-US" u="sng" dirty="0" smtClean="0"/>
              <a:t>Cloud scheme:  </a:t>
            </a:r>
            <a:r>
              <a:rPr lang="en-US" dirty="0" smtClean="0"/>
              <a:t> </a:t>
            </a:r>
          </a:p>
          <a:p>
            <a:pPr lvl="1"/>
            <a:r>
              <a:rPr lang="en-US" b="1" dirty="0" smtClean="0">
                <a:solidFill>
                  <a:srgbClr val="002060"/>
                </a:solidFill>
              </a:rPr>
              <a:t>QXRAL, QXRAL_ADJ = 140. (150.) </a:t>
            </a:r>
            <a:r>
              <a:rPr lang="en-US" dirty="0" smtClean="0"/>
              <a:t>to lower a bit the excess of clouds;</a:t>
            </a:r>
            <a:endParaRPr lang="en-US" dirty="0"/>
          </a:p>
          <a:p>
            <a:pPr lvl="1"/>
            <a:r>
              <a:rPr lang="en-US" b="1" dirty="0" smtClean="0">
                <a:solidFill>
                  <a:srgbClr val="002060"/>
                </a:solidFill>
              </a:rPr>
              <a:t>SCLESPS = 11800. (5100.) </a:t>
            </a:r>
            <a:r>
              <a:rPr lang="en-US" dirty="0" smtClean="0"/>
              <a:t>to correct a bit resolved condensation/evaporation for ice;</a:t>
            </a:r>
          </a:p>
          <a:p>
            <a:pPr marL="0" lvl="1" indent="0">
              <a:buNone/>
            </a:pPr>
            <a:endParaRPr lang="en-US" dirty="0"/>
          </a:p>
          <a:p>
            <a:pPr marL="0" lvl="1" indent="0">
              <a:buNone/>
            </a:pPr>
            <a:r>
              <a:rPr lang="en-US" u="sng" dirty="0" smtClean="0"/>
              <a:t>Soil – interaction with vegetation:</a:t>
            </a:r>
          </a:p>
          <a:p>
            <a:pPr lvl="1">
              <a:buFontTx/>
              <a:buChar char="-"/>
            </a:pPr>
            <a:r>
              <a:rPr lang="en-US" b="1" dirty="0" smtClean="0">
                <a:solidFill>
                  <a:srgbClr val="002060"/>
                </a:solidFill>
              </a:rPr>
              <a:t>GF3(3) = 10. (0., this value is 40. for high vegetation)</a:t>
            </a:r>
            <a:r>
              <a:rPr lang="en-US" dirty="0" smtClean="0"/>
              <a:t> to lower a bit the evaporation from low vegetation to correct for a cold bias in summer;</a:t>
            </a:r>
          </a:p>
          <a:p>
            <a:pPr lvl="1">
              <a:buFontTx/>
              <a:buChar char="-"/>
            </a:pPr>
            <a:r>
              <a:rPr lang="en-US" b="1" dirty="0" smtClean="0">
                <a:solidFill>
                  <a:srgbClr val="002060"/>
                </a:solidFill>
              </a:rPr>
              <a:t>RCTVEG(3) = 1.7E-05 (1.4E-05) </a:t>
            </a:r>
            <a:r>
              <a:rPr lang="en-US" dirty="0" smtClean="0"/>
              <a:t>to lower warm bias in summer nights by decreasing a bit the heat capacity of low vegetation.</a:t>
            </a:r>
          </a:p>
          <a:p>
            <a:pPr marL="0" lvl="1" indent="0">
              <a:buNone/>
            </a:pPr>
            <a:endParaRPr lang="en-US" dirty="0" smtClean="0"/>
          </a:p>
          <a:p>
            <a:pPr marL="0" lvl="1" indent="0">
              <a:buNone/>
            </a:pPr>
            <a:r>
              <a:rPr lang="en-US" dirty="0" smtClean="0"/>
              <a:t>These choices may not be final ones, there could be some more.</a:t>
            </a:r>
            <a:endParaRPr lang="en-US" dirty="0"/>
          </a:p>
          <a:p>
            <a:pPr marL="0" lvl="1" indent="0">
              <a:buNone/>
            </a:pPr>
            <a:endParaRPr lang="en-US" dirty="0" smtClean="0"/>
          </a:p>
        </p:txBody>
      </p:sp>
      <p:sp>
        <p:nvSpPr>
          <p:cNvPr id="6" name="Nadpis 5"/>
          <p:cNvSpPr>
            <a:spLocks noGrp="1"/>
          </p:cNvSpPr>
          <p:nvPr>
            <p:ph type="title"/>
          </p:nvPr>
        </p:nvSpPr>
        <p:spPr/>
        <p:txBody>
          <a:bodyPr>
            <a:normAutofit/>
          </a:bodyPr>
          <a:lstStyle/>
          <a:p>
            <a:r>
              <a:rPr lang="en-US" dirty="0" smtClean="0"/>
              <a:t>Complementary tuning </a:t>
            </a:r>
            <a:endParaRPr lang="cs-CZ" dirty="0"/>
          </a:p>
        </p:txBody>
      </p:sp>
    </p:spTree>
    <p:extLst>
      <p:ext uri="{BB962C8B-B14F-4D97-AF65-F5344CB8AC3E}">
        <p14:creationId xmlns:p14="http://schemas.microsoft.com/office/powerpoint/2010/main" val="831020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a:bodyPr>
          <a:lstStyle/>
          <a:p>
            <a:r>
              <a:rPr lang="en-US" sz="2000" dirty="0" smtClean="0"/>
              <a:t>All the periods were tested in the simple forecast mode, i.e. the initial conditions were taken from the operational archive and results were compared to the operational reference. </a:t>
            </a:r>
          </a:p>
          <a:p>
            <a:pPr lvl="1"/>
            <a:r>
              <a:rPr lang="en-US" b="1" dirty="0" smtClean="0">
                <a:solidFill>
                  <a:srgbClr val="FF0000"/>
                </a:solidFill>
              </a:rPr>
              <a:t>Early March 2024</a:t>
            </a:r>
            <a:r>
              <a:rPr lang="en-US" dirty="0" smtClean="0">
                <a:solidFill>
                  <a:srgbClr val="FF0000"/>
                </a:solidFill>
              </a:rPr>
              <a:t>: </a:t>
            </a:r>
            <a:r>
              <a:rPr lang="en-US" b="1" dirty="0" smtClean="0"/>
              <a:t>stratocumulus regime</a:t>
            </a:r>
            <a:endParaRPr lang="en-US" b="1" dirty="0"/>
          </a:p>
          <a:p>
            <a:pPr marL="0" lvl="1" indent="0">
              <a:buNone/>
            </a:pPr>
            <a:r>
              <a:rPr lang="en-US" dirty="0"/>
              <a:t>	</a:t>
            </a:r>
            <a:r>
              <a:rPr lang="en-US" dirty="0" smtClean="0"/>
              <a:t>mostly shallow convection and stratocumulus type of clouds;</a:t>
            </a:r>
            <a:endParaRPr lang="en-US" dirty="0"/>
          </a:p>
          <a:p>
            <a:pPr lvl="1"/>
            <a:r>
              <a:rPr lang="en-US" b="1" dirty="0" smtClean="0">
                <a:solidFill>
                  <a:srgbClr val="FF0000"/>
                </a:solidFill>
              </a:rPr>
              <a:t>Second half of June 2024: </a:t>
            </a:r>
            <a:r>
              <a:rPr lang="en-US" b="1" dirty="0" smtClean="0"/>
              <a:t>moist deep convection regime</a:t>
            </a:r>
          </a:p>
          <a:p>
            <a:pPr marL="0" lvl="1" indent="0">
              <a:buNone/>
            </a:pPr>
            <a:r>
              <a:rPr lang="en-US" dirty="0"/>
              <a:t>	</a:t>
            </a:r>
            <a:r>
              <a:rPr lang="en-US" dirty="0" smtClean="0"/>
              <a:t>days with thunderstorms, warm weather;</a:t>
            </a:r>
          </a:p>
          <a:p>
            <a:pPr lvl="1"/>
            <a:r>
              <a:rPr lang="en-US" b="1" dirty="0" smtClean="0">
                <a:solidFill>
                  <a:srgbClr val="FF0000"/>
                </a:solidFill>
              </a:rPr>
              <a:t>September 2024 flood period: </a:t>
            </a:r>
            <a:r>
              <a:rPr lang="en-US" b="1" dirty="0" smtClean="0"/>
              <a:t>heavy winds and precipitation</a:t>
            </a:r>
          </a:p>
          <a:p>
            <a:pPr marL="0" lvl="1" indent="0">
              <a:buNone/>
            </a:pPr>
            <a:r>
              <a:rPr lang="en-US" b="1" dirty="0"/>
              <a:t>	</a:t>
            </a:r>
            <a:r>
              <a:rPr lang="en-US" dirty="0" smtClean="0"/>
              <a:t>to test we do not deteriorate forecast;</a:t>
            </a:r>
            <a:endParaRPr lang="en-US" dirty="0"/>
          </a:p>
          <a:p>
            <a:pPr lvl="1"/>
            <a:r>
              <a:rPr lang="en-US" b="1" dirty="0" smtClean="0">
                <a:solidFill>
                  <a:srgbClr val="FF0000"/>
                </a:solidFill>
              </a:rPr>
              <a:t>December 2024: </a:t>
            </a:r>
            <a:r>
              <a:rPr lang="en-US" b="1" dirty="0" smtClean="0"/>
              <a:t>anticyclone, fogs</a:t>
            </a:r>
          </a:p>
          <a:p>
            <a:pPr marL="0" lvl="1" indent="0">
              <a:buNone/>
            </a:pPr>
            <a:r>
              <a:rPr lang="en-US" dirty="0"/>
              <a:t>	</a:t>
            </a:r>
            <a:r>
              <a:rPr lang="en-US" dirty="0" smtClean="0"/>
              <a:t>very stable stratification.</a:t>
            </a:r>
          </a:p>
        </p:txBody>
      </p:sp>
      <p:sp>
        <p:nvSpPr>
          <p:cNvPr id="6" name="Nadpis 5"/>
          <p:cNvSpPr>
            <a:spLocks noGrp="1"/>
          </p:cNvSpPr>
          <p:nvPr>
            <p:ph type="title"/>
          </p:nvPr>
        </p:nvSpPr>
        <p:spPr/>
        <p:txBody>
          <a:bodyPr>
            <a:normAutofit/>
          </a:bodyPr>
          <a:lstStyle/>
          <a:p>
            <a:r>
              <a:rPr lang="en-US" dirty="0" smtClean="0"/>
              <a:t>Choice of testing periods  </a:t>
            </a:r>
            <a:endParaRPr lang="cs-CZ" dirty="0"/>
          </a:p>
        </p:txBody>
      </p:sp>
    </p:spTree>
    <p:extLst>
      <p:ext uri="{BB962C8B-B14F-4D97-AF65-F5344CB8AC3E}">
        <p14:creationId xmlns:p14="http://schemas.microsoft.com/office/powerpoint/2010/main" val="40930743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US" dirty="0" smtClean="0"/>
              <a:t>March period – very first setup</a:t>
            </a:r>
            <a:endParaRPr lang="cs-CZ" dirty="0"/>
          </a:p>
        </p:txBody>
      </p:sp>
      <p:sp>
        <p:nvSpPr>
          <p:cNvPr id="7" name="Zástupný symbol pro text 6"/>
          <p:cNvSpPr>
            <a:spLocks noGrp="1"/>
          </p:cNvSpPr>
          <p:nvPr>
            <p:ph type="body" sz="quarter" idx="14"/>
          </p:nvPr>
        </p:nvSpPr>
        <p:spPr>
          <a:xfrm>
            <a:off x="316076" y="1582519"/>
            <a:ext cx="4114522" cy="4478916"/>
          </a:xfrm>
        </p:spPr>
        <p:txBody>
          <a:bodyPr>
            <a:normAutofit fontScale="85000" lnSpcReduction="10000"/>
          </a:bodyPr>
          <a:lstStyle/>
          <a:p>
            <a:r>
              <a:rPr lang="en-US" sz="2000" i="0" dirty="0" smtClean="0"/>
              <a:t>There was quite a big change in the tendencies by processes, of course namely in the transport by turbulence – see the enthalpy budget difference;</a:t>
            </a:r>
          </a:p>
          <a:p>
            <a:r>
              <a:rPr lang="en-US" sz="2000" i="0" dirty="0" smtClean="0"/>
              <a:t>The model reacted to counter it by the dynamics, but there was also a non-negligible increase in the convective activity – condensation, reacting to the moisture transport;</a:t>
            </a:r>
          </a:p>
          <a:p>
            <a:r>
              <a:rPr lang="en-US" sz="2000" i="0" dirty="0" smtClean="0"/>
              <a:t>The scores have also shown quite some impact and not always good;</a:t>
            </a:r>
          </a:p>
          <a:p>
            <a:r>
              <a:rPr lang="en-US" sz="2000" i="0" dirty="0" smtClean="0"/>
              <a:t>It helped to retune the low levels profile by changing namely </a:t>
            </a:r>
            <a:r>
              <a:rPr lang="en-US" sz="2000" b="1" dirty="0" smtClean="0">
                <a:solidFill>
                  <a:srgbClr val="00B050"/>
                </a:solidFill>
              </a:rPr>
              <a:t>ETKE_R2SIM, ETKE_LBLT1</a:t>
            </a:r>
            <a:r>
              <a:rPr lang="en-US" sz="2000" dirty="0" smtClean="0"/>
              <a:t> </a:t>
            </a:r>
            <a:r>
              <a:rPr lang="en-US" sz="2000" dirty="0"/>
              <a:t>and </a:t>
            </a:r>
            <a:r>
              <a:rPr lang="en-US" sz="2000" b="1" dirty="0">
                <a:solidFill>
                  <a:srgbClr val="00B050"/>
                </a:solidFill>
              </a:rPr>
              <a:t>ETKE_LBLT2</a:t>
            </a:r>
            <a:r>
              <a:rPr lang="en-US" sz="2000" i="0" dirty="0" smtClean="0"/>
              <a:t> </a:t>
            </a:r>
          </a:p>
          <a:p>
            <a:r>
              <a:rPr lang="en-US" sz="2000" i="0" dirty="0" smtClean="0"/>
              <a:t>Next results contain already the retuning, including parameters of other schemes.</a:t>
            </a:r>
          </a:p>
          <a:p>
            <a:endParaRPr lang="en-US" sz="2000" i="0" dirty="0" smtClean="0"/>
          </a:p>
          <a:p>
            <a:r>
              <a:rPr lang="en-US" sz="2000" i="0" dirty="0" smtClean="0"/>
              <a:t>  </a:t>
            </a:r>
          </a:p>
          <a:p>
            <a:endParaRPr lang="en-US" sz="2000" i="0" dirty="0"/>
          </a:p>
        </p:txBody>
      </p:sp>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9412" t="28041" r="19436" b="19863"/>
          <a:stretch/>
        </p:blipFill>
        <p:spPr>
          <a:xfrm>
            <a:off x="4517343" y="1721535"/>
            <a:ext cx="3440783" cy="3565002"/>
          </a:xfrm>
          <a:prstGeom prst="rect">
            <a:avLst/>
          </a:prstGeom>
        </p:spPr>
      </p:pic>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10359" t="27341" r="4069" b="19191"/>
          <a:stretch/>
        </p:blipFill>
        <p:spPr>
          <a:xfrm>
            <a:off x="7958126" y="1670618"/>
            <a:ext cx="4147129" cy="3666836"/>
          </a:xfrm>
          <a:prstGeom prst="rect">
            <a:avLst/>
          </a:prstGeom>
        </p:spPr>
      </p:pic>
    </p:spTree>
    <p:extLst>
      <p:ext uri="{BB962C8B-B14F-4D97-AF65-F5344CB8AC3E}">
        <p14:creationId xmlns:p14="http://schemas.microsoft.com/office/powerpoint/2010/main" val="373346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US" dirty="0" smtClean="0"/>
              <a:t>March period - cloudiness</a:t>
            </a:r>
            <a:endParaRPr lang="cs-CZ" dirty="0"/>
          </a:p>
        </p:txBody>
      </p:sp>
      <p:sp>
        <p:nvSpPr>
          <p:cNvPr id="7" name="Zástupný symbol pro text 6"/>
          <p:cNvSpPr>
            <a:spLocks noGrp="1"/>
          </p:cNvSpPr>
          <p:nvPr>
            <p:ph type="body" sz="quarter" idx="14"/>
          </p:nvPr>
        </p:nvSpPr>
        <p:spPr>
          <a:xfrm>
            <a:off x="316074" y="1582519"/>
            <a:ext cx="11288321" cy="855881"/>
          </a:xfrm>
        </p:spPr>
        <p:txBody>
          <a:bodyPr>
            <a:normAutofit/>
          </a:bodyPr>
          <a:lstStyle/>
          <a:p>
            <a:r>
              <a:rPr lang="en-US" sz="2000" i="0" dirty="0" smtClean="0"/>
              <a:t>Low level cloudiness forecast at +36 h: left is reference, middle is the EL1 experiment. Clearly, there are more clouds in the EL1 run. Both forecast are not that bad.</a:t>
            </a:r>
          </a:p>
          <a:p>
            <a:endParaRPr lang="en-US" sz="2000" i="0" dirty="0"/>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5404" t="21818" r="5022" b="27408"/>
          <a:stretch/>
        </p:blipFill>
        <p:spPr>
          <a:xfrm>
            <a:off x="405033" y="2839472"/>
            <a:ext cx="3722520" cy="2985929"/>
          </a:xfrm>
          <a:prstGeom prst="rect">
            <a:avLst/>
          </a:prstGeom>
        </p:spPr>
      </p:pic>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l="5403" t="21684" r="5214" b="27408"/>
          <a:stretch/>
        </p:blipFill>
        <p:spPr>
          <a:xfrm>
            <a:off x="4127553" y="2839472"/>
            <a:ext cx="3714582" cy="2993810"/>
          </a:xfrm>
          <a:prstGeom prst="rect">
            <a:avLst/>
          </a:prstGeom>
        </p:spPr>
      </p:pic>
      <p:pic>
        <p:nvPicPr>
          <p:cNvPr id="8" name="Obrázek 7"/>
          <p:cNvPicPr>
            <a:picLocks noChangeAspect="1"/>
          </p:cNvPicPr>
          <p:nvPr/>
        </p:nvPicPr>
        <p:blipFill>
          <a:blip r:embed="rId4"/>
          <a:stretch>
            <a:fillRect/>
          </a:stretch>
        </p:blipFill>
        <p:spPr>
          <a:xfrm>
            <a:off x="7941297" y="2922688"/>
            <a:ext cx="3771900" cy="2819495"/>
          </a:xfrm>
          <a:prstGeom prst="rect">
            <a:avLst/>
          </a:prstGeom>
        </p:spPr>
      </p:pic>
    </p:spTree>
    <p:extLst>
      <p:ext uri="{BB962C8B-B14F-4D97-AF65-F5344CB8AC3E}">
        <p14:creationId xmlns:p14="http://schemas.microsoft.com/office/powerpoint/2010/main" val="2227919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US" dirty="0" smtClean="0"/>
              <a:t>March period – some scores</a:t>
            </a:r>
            <a:endParaRPr lang="cs-CZ" dirty="0"/>
          </a:p>
        </p:txBody>
      </p:sp>
      <p:sp>
        <p:nvSpPr>
          <p:cNvPr id="7" name="Zástupný symbol pro text 6"/>
          <p:cNvSpPr>
            <a:spLocks noGrp="1"/>
          </p:cNvSpPr>
          <p:nvPr>
            <p:ph type="body" sz="quarter" idx="14"/>
          </p:nvPr>
        </p:nvSpPr>
        <p:spPr>
          <a:xfrm>
            <a:off x="316074" y="1582519"/>
            <a:ext cx="11288321" cy="855881"/>
          </a:xfrm>
        </p:spPr>
        <p:txBody>
          <a:bodyPr>
            <a:normAutofit/>
          </a:bodyPr>
          <a:lstStyle/>
          <a:p>
            <a:r>
              <a:rPr lang="en-US" sz="2000" i="0" dirty="0" smtClean="0"/>
              <a:t>In general, surface biases are better, albeit temperatures are a bit colder. At noon, there is less friction.</a:t>
            </a:r>
          </a:p>
          <a:p>
            <a:endParaRPr lang="en-US" sz="2000" i="0" dirty="0"/>
          </a:p>
        </p:txBody>
      </p:sp>
      <p:pic>
        <p:nvPicPr>
          <p:cNvPr id="2" name="Obrázek 1"/>
          <p:cNvPicPr>
            <a:picLocks noChangeAspect="1"/>
          </p:cNvPicPr>
          <p:nvPr/>
        </p:nvPicPr>
        <p:blipFill>
          <a:blip r:embed="rId2"/>
          <a:stretch>
            <a:fillRect/>
          </a:stretch>
        </p:blipFill>
        <p:spPr>
          <a:xfrm>
            <a:off x="316074" y="2010459"/>
            <a:ext cx="2666082" cy="1564395"/>
          </a:xfrm>
          <a:prstGeom prst="rect">
            <a:avLst/>
          </a:prstGeom>
        </p:spPr>
      </p:pic>
      <p:pic>
        <p:nvPicPr>
          <p:cNvPr id="3" name="Obrázek 2"/>
          <p:cNvPicPr>
            <a:picLocks noChangeAspect="1"/>
          </p:cNvPicPr>
          <p:nvPr/>
        </p:nvPicPr>
        <p:blipFill>
          <a:blip r:embed="rId3"/>
          <a:stretch>
            <a:fillRect/>
          </a:stretch>
        </p:blipFill>
        <p:spPr>
          <a:xfrm>
            <a:off x="2982156" y="2117193"/>
            <a:ext cx="2599981" cy="1498294"/>
          </a:xfrm>
          <a:prstGeom prst="rect">
            <a:avLst/>
          </a:prstGeom>
        </p:spPr>
      </p:pic>
      <p:pic>
        <p:nvPicPr>
          <p:cNvPr id="4" name="Obrázek 3"/>
          <p:cNvPicPr>
            <a:picLocks noChangeAspect="1"/>
          </p:cNvPicPr>
          <p:nvPr/>
        </p:nvPicPr>
        <p:blipFill>
          <a:blip r:embed="rId4"/>
          <a:stretch>
            <a:fillRect/>
          </a:stretch>
        </p:blipFill>
        <p:spPr>
          <a:xfrm>
            <a:off x="5739009" y="2100668"/>
            <a:ext cx="5332164" cy="1514819"/>
          </a:xfrm>
          <a:prstGeom prst="rect">
            <a:avLst/>
          </a:prstGeom>
        </p:spPr>
      </p:pic>
      <p:pic>
        <p:nvPicPr>
          <p:cNvPr id="6" name="Obrázek 5"/>
          <p:cNvPicPr>
            <a:picLocks noChangeAspect="1"/>
          </p:cNvPicPr>
          <p:nvPr/>
        </p:nvPicPr>
        <p:blipFill>
          <a:blip r:embed="rId5"/>
          <a:stretch>
            <a:fillRect/>
          </a:stretch>
        </p:blipFill>
        <p:spPr>
          <a:xfrm>
            <a:off x="397882" y="3833074"/>
            <a:ext cx="2577947" cy="1575412"/>
          </a:xfrm>
          <a:prstGeom prst="rect">
            <a:avLst/>
          </a:prstGeom>
        </p:spPr>
      </p:pic>
      <p:sp>
        <p:nvSpPr>
          <p:cNvPr id="8" name="Zástupný symbol pro text 6"/>
          <p:cNvSpPr txBox="1">
            <a:spLocks/>
          </p:cNvSpPr>
          <p:nvPr/>
        </p:nvSpPr>
        <p:spPr>
          <a:xfrm>
            <a:off x="3182380" y="3840678"/>
            <a:ext cx="5240954" cy="1567808"/>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800" i="1" kern="1200">
                <a:solidFill>
                  <a:srgbClr val="023E88"/>
                </a:solidFill>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i="1" kern="1200">
                <a:solidFill>
                  <a:srgbClr val="023E88"/>
                </a:solidFill>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i="1" kern="1200">
                <a:solidFill>
                  <a:srgbClr val="023E88"/>
                </a:solidFill>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i="1" kern="1200">
                <a:solidFill>
                  <a:srgbClr val="023E88"/>
                </a:solidFill>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i="1" kern="1200">
                <a:solidFill>
                  <a:srgbClr val="023E88"/>
                </a:solidFill>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i="0" dirty="0" smtClean="0"/>
              <a:t>More cloudiness is also confirmed (on the left). Despite worse bias of T2m, its RMSE and STDE is better (on the right). </a:t>
            </a:r>
          </a:p>
          <a:p>
            <a:endParaRPr lang="en-US" sz="2000" i="0" dirty="0"/>
          </a:p>
        </p:txBody>
      </p:sp>
      <p:pic>
        <p:nvPicPr>
          <p:cNvPr id="9" name="Obrázek 8"/>
          <p:cNvPicPr>
            <a:picLocks noChangeAspect="1"/>
          </p:cNvPicPr>
          <p:nvPr/>
        </p:nvPicPr>
        <p:blipFill>
          <a:blip r:embed="rId6"/>
          <a:stretch>
            <a:fillRect/>
          </a:stretch>
        </p:blipFill>
        <p:spPr>
          <a:xfrm>
            <a:off x="8629885" y="3840678"/>
            <a:ext cx="2666082" cy="1454227"/>
          </a:xfrm>
          <a:prstGeom prst="rect">
            <a:avLst/>
          </a:prstGeom>
        </p:spPr>
      </p:pic>
    </p:spTree>
    <p:extLst>
      <p:ext uri="{BB962C8B-B14F-4D97-AF65-F5344CB8AC3E}">
        <p14:creationId xmlns:p14="http://schemas.microsoft.com/office/powerpoint/2010/main" val="24637054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smtClean="0"/>
              <a:t>June</a:t>
            </a:r>
            <a:r>
              <a:rPr lang="en-US" dirty="0" smtClean="0"/>
              <a:t> period – precipitation</a:t>
            </a:r>
            <a:endParaRPr lang="en-US" dirty="0"/>
          </a:p>
        </p:txBody>
      </p:sp>
      <p:sp>
        <p:nvSpPr>
          <p:cNvPr id="7" name="Zástupný symbol pro text 6"/>
          <p:cNvSpPr>
            <a:spLocks noGrp="1"/>
          </p:cNvSpPr>
          <p:nvPr>
            <p:ph type="body" sz="quarter" idx="14"/>
          </p:nvPr>
        </p:nvSpPr>
        <p:spPr>
          <a:xfrm>
            <a:off x="630111" y="1117460"/>
            <a:ext cx="10758976" cy="947010"/>
          </a:xfrm>
        </p:spPr>
        <p:txBody>
          <a:bodyPr>
            <a:normAutofit fontScale="92500" lnSpcReduction="10000"/>
          </a:bodyPr>
          <a:lstStyle/>
          <a:p>
            <a:r>
              <a:rPr lang="en-US" sz="2000" i="0" dirty="0" smtClean="0"/>
              <a:t>Moist deep convection response to the moisture transport – contribution to the closure. At the same time, there is less grid-scale condensation as well.  </a:t>
            </a:r>
          </a:p>
          <a:p>
            <a:r>
              <a:rPr lang="en-US" sz="2000" i="0" dirty="0" smtClean="0"/>
              <a:t>  </a:t>
            </a:r>
          </a:p>
          <a:p>
            <a:endParaRPr lang="en-US" sz="2000" i="0" dirty="0"/>
          </a:p>
        </p:txBody>
      </p:sp>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l="6356" t="21549" r="4831" b="24445"/>
          <a:stretch/>
        </p:blipFill>
        <p:spPr>
          <a:xfrm>
            <a:off x="269899" y="1902697"/>
            <a:ext cx="3690894" cy="3175998"/>
          </a:xfrm>
          <a:prstGeom prst="rect">
            <a:avLst/>
          </a:prstGeom>
        </p:spPr>
      </p:pic>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5213" t="21818" r="5022" b="25118"/>
          <a:stretch/>
        </p:blipFill>
        <p:spPr>
          <a:xfrm>
            <a:off x="4053913" y="1930396"/>
            <a:ext cx="3730458" cy="3120600"/>
          </a:xfrm>
          <a:prstGeom prst="rect">
            <a:avLst/>
          </a:prstGeom>
        </p:spPr>
      </p:pic>
      <p:pic>
        <p:nvPicPr>
          <p:cNvPr id="8" name="Obrázek 7"/>
          <p:cNvPicPr>
            <a:picLocks noChangeAspect="1"/>
          </p:cNvPicPr>
          <p:nvPr/>
        </p:nvPicPr>
        <p:blipFill rotWithShape="1">
          <a:blip r:embed="rId4" cstate="print">
            <a:extLst>
              <a:ext uri="{28A0092B-C50C-407E-A947-70E740481C1C}">
                <a14:useLocalDpi xmlns:a14="http://schemas.microsoft.com/office/drawing/2010/main" val="0"/>
              </a:ext>
            </a:extLst>
          </a:blip>
          <a:srcRect l="4938" t="21718" r="4612" b="25224"/>
          <a:stretch/>
        </p:blipFill>
        <p:spPr>
          <a:xfrm>
            <a:off x="7877491" y="1902697"/>
            <a:ext cx="3758924" cy="3120247"/>
          </a:xfrm>
          <a:prstGeom prst="rect">
            <a:avLst/>
          </a:prstGeom>
        </p:spPr>
      </p:pic>
      <p:sp>
        <p:nvSpPr>
          <p:cNvPr id="9" name="TextovéPole 8"/>
          <p:cNvSpPr txBox="1"/>
          <p:nvPr/>
        </p:nvSpPr>
        <p:spPr>
          <a:xfrm>
            <a:off x="269899" y="5160934"/>
            <a:ext cx="11251798" cy="369332"/>
          </a:xfrm>
          <a:prstGeom prst="rect">
            <a:avLst/>
          </a:prstGeom>
          <a:noFill/>
        </p:spPr>
        <p:txBody>
          <a:bodyPr wrap="none" rtlCol="0">
            <a:spAutoFit/>
          </a:bodyPr>
          <a:lstStyle/>
          <a:p>
            <a:r>
              <a:rPr lang="en-US" dirty="0" smtClean="0"/>
              <a:t>Precipitation 6h sum: reference			EL1 		      EL1 &amp; cutting less surface evap.</a:t>
            </a:r>
            <a:endParaRPr lang="cs-CZ" dirty="0"/>
          </a:p>
        </p:txBody>
      </p:sp>
      <p:sp>
        <p:nvSpPr>
          <p:cNvPr id="10" name="Ovál 9"/>
          <p:cNvSpPr/>
          <p:nvPr/>
        </p:nvSpPr>
        <p:spPr>
          <a:xfrm>
            <a:off x="2243579" y="2809187"/>
            <a:ext cx="763572" cy="7164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p:cNvSpPr/>
          <p:nvPr/>
        </p:nvSpPr>
        <p:spPr>
          <a:xfrm>
            <a:off x="633163" y="3187833"/>
            <a:ext cx="763572" cy="7164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5718591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MI_prezentace_format-16_9_v1" id="{C6F29A29-5DF2-433F-9842-D730F27D1110}" vid="{03B540AC-D6AC-475E-B3DB-423F87A10DE6}"/>
    </a:ext>
  </a:extLst>
</a:theme>
</file>

<file path=docProps/app.xml><?xml version="1.0" encoding="utf-8"?>
<Properties xmlns="http://schemas.openxmlformats.org/officeDocument/2006/extended-properties" xmlns:vt="http://schemas.openxmlformats.org/officeDocument/2006/docPropsVTypes">
  <Template>CHMI_prezentace_format-16_9_ENG</Template>
  <TotalTime>5139</TotalTime>
  <Words>1009</Words>
  <Application>Microsoft Office PowerPoint</Application>
  <PresentationFormat>Širokoúhlá obrazovka</PresentationFormat>
  <Paragraphs>74</Paragraphs>
  <Slides>16</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16</vt:i4>
      </vt:variant>
    </vt:vector>
  </HeadingPairs>
  <TitlesOfParts>
    <vt:vector size="20" baseType="lpstr">
      <vt:lpstr>Arial</vt:lpstr>
      <vt:lpstr>Times New Roman</vt:lpstr>
      <vt:lpstr>Wingdings</vt:lpstr>
      <vt:lpstr>Motiv Office</vt:lpstr>
      <vt:lpstr>Tuning the TKE based mixing length and first results</vt:lpstr>
      <vt:lpstr>Background </vt:lpstr>
      <vt:lpstr>Main Parameters of the scheme </vt:lpstr>
      <vt:lpstr>Complementary tuning </vt:lpstr>
      <vt:lpstr>Choice of testing periods  </vt:lpstr>
      <vt:lpstr>March period – very first setup</vt:lpstr>
      <vt:lpstr>March period - cloudiness</vt:lpstr>
      <vt:lpstr>March period – some scores</vt:lpstr>
      <vt:lpstr>June period – precipitation</vt:lpstr>
      <vt:lpstr>June period – some scores</vt:lpstr>
      <vt:lpstr>June period – some remarks (1)</vt:lpstr>
      <vt:lpstr>June period – some remarks (2)</vt:lpstr>
      <vt:lpstr>September period - precipitation</vt:lpstr>
      <vt:lpstr>December period - fog</vt:lpstr>
      <vt:lpstr>Summary </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radmila</dc:creator>
  <cp:lastModifiedBy>radmila</cp:lastModifiedBy>
  <cp:revision>441</cp:revision>
  <dcterms:created xsi:type="dcterms:W3CDTF">2020-01-27T14:43:19Z</dcterms:created>
  <dcterms:modified xsi:type="dcterms:W3CDTF">2025-03-02T20:34:48Z</dcterms:modified>
</cp:coreProperties>
</file>