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73" r:id="rId6"/>
    <p:sldId id="274" r:id="rId7"/>
    <p:sldId id="275" r:id="rId8"/>
    <p:sldId id="279" r:id="rId9"/>
    <p:sldId id="262" r:id="rId10"/>
    <p:sldId id="268" r:id="rId11"/>
    <p:sldId id="272" r:id="rId12"/>
    <p:sldId id="269" r:id="rId13"/>
    <p:sldId id="264" r:id="rId14"/>
    <p:sldId id="265" r:id="rId15"/>
    <p:sldId id="261" r:id="rId16"/>
    <p:sldId id="270" r:id="rId17"/>
    <p:sldId id="278" r:id="rId18"/>
    <p:sldId id="271" r:id="rId19"/>
    <p:sldId id="277" r:id="rId20"/>
    <p:sldId id="280" r:id="rId21"/>
    <p:sldId id="259" r:id="rId22"/>
    <p:sldId id="263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56082"/>
    <a:srgbClr val="104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C4330-AEF9-4EA7-9A1B-1F203BA2BA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7F8ED-567E-489C-9627-A9561DA4855D}">
      <dgm:prSet/>
      <dgm:spPr/>
      <dgm:t>
        <a:bodyPr/>
        <a:lstStyle/>
        <a:p>
          <a:r>
            <a:rPr lang="en-US" noProof="0" dirty="0"/>
            <a:t>1. Current aerosols in radiation</a:t>
          </a:r>
        </a:p>
      </dgm:t>
    </dgm:pt>
    <dgm:pt modelId="{29F093BD-98AE-4B32-B0C2-6B4D50B81EBB}" type="parTrans" cxnId="{44F65441-AED4-4F3A-83EC-4BB1C8992A24}">
      <dgm:prSet/>
      <dgm:spPr/>
      <dgm:t>
        <a:bodyPr/>
        <a:lstStyle/>
        <a:p>
          <a:endParaRPr lang="en-US"/>
        </a:p>
      </dgm:t>
    </dgm:pt>
    <dgm:pt modelId="{F1FC53B4-11E9-4D21-99FD-EB0D8B260953}" type="sibTrans" cxnId="{44F65441-AED4-4F3A-83EC-4BB1C8992A24}">
      <dgm:prSet/>
      <dgm:spPr/>
      <dgm:t>
        <a:bodyPr/>
        <a:lstStyle/>
        <a:p>
          <a:endParaRPr lang="en-US"/>
        </a:p>
      </dgm:t>
    </dgm:pt>
    <dgm:pt modelId="{B31CB042-AB13-4627-BD96-210138FEA0A6}">
      <dgm:prSet/>
      <dgm:spPr/>
      <dgm:t>
        <a:bodyPr/>
        <a:lstStyle/>
        <a:p>
          <a:r>
            <a:rPr lang="en-US" noProof="0" dirty="0"/>
            <a:t>2. CAMS aerosols in ACCORD system</a:t>
          </a:r>
        </a:p>
      </dgm:t>
    </dgm:pt>
    <dgm:pt modelId="{A0F3C7F7-F079-4A9A-BB6B-CDB45E6ED9F3}" type="parTrans" cxnId="{A3F2C025-FC64-40C9-935C-250B7123B308}">
      <dgm:prSet/>
      <dgm:spPr/>
      <dgm:t>
        <a:bodyPr/>
        <a:lstStyle/>
        <a:p>
          <a:endParaRPr lang="en-US"/>
        </a:p>
      </dgm:t>
    </dgm:pt>
    <dgm:pt modelId="{4BA36860-04AF-48C9-AE89-4E01188D2672}" type="sibTrans" cxnId="{A3F2C025-FC64-40C9-935C-250B7123B308}">
      <dgm:prSet/>
      <dgm:spPr/>
      <dgm:t>
        <a:bodyPr/>
        <a:lstStyle/>
        <a:p>
          <a:endParaRPr lang="en-US"/>
        </a:p>
      </dgm:t>
    </dgm:pt>
    <dgm:pt modelId="{C6D08B75-B3E4-4C25-9DC2-388F44965341}">
      <dgm:prSet/>
      <dgm:spPr/>
      <dgm:t>
        <a:bodyPr/>
        <a:lstStyle/>
        <a:p>
          <a:r>
            <a:rPr lang="en-US" noProof="0" dirty="0"/>
            <a:t>General description	</a:t>
          </a:r>
        </a:p>
      </dgm:t>
    </dgm:pt>
    <dgm:pt modelId="{EEC3A517-01AF-49DE-A4D3-E03EE1727746}" type="parTrans" cxnId="{7EF7BDC5-133D-4DD0-913D-1E5885B4B425}">
      <dgm:prSet/>
      <dgm:spPr/>
      <dgm:t>
        <a:bodyPr/>
        <a:lstStyle/>
        <a:p>
          <a:endParaRPr lang="en-US"/>
        </a:p>
      </dgm:t>
    </dgm:pt>
    <dgm:pt modelId="{6B8EF1B7-7947-402E-9678-EA5D7EF83DD9}" type="sibTrans" cxnId="{7EF7BDC5-133D-4DD0-913D-1E5885B4B425}">
      <dgm:prSet/>
      <dgm:spPr/>
      <dgm:t>
        <a:bodyPr/>
        <a:lstStyle/>
        <a:p>
          <a:endParaRPr lang="en-US"/>
        </a:p>
      </dgm:t>
    </dgm:pt>
    <dgm:pt modelId="{99CEEE8D-EA0B-44C8-8EE9-69752EA41E1C}">
      <dgm:prSet/>
      <dgm:spPr/>
      <dgm:t>
        <a:bodyPr/>
        <a:lstStyle/>
        <a:p>
          <a:r>
            <a:rPr lang="en-US" noProof="0" dirty="0"/>
            <a:t>ACRANEB2 modifications</a:t>
          </a:r>
        </a:p>
      </dgm:t>
    </dgm:pt>
    <dgm:pt modelId="{26A2BB39-16AD-4175-BB90-70FB16007415}" type="parTrans" cxnId="{17EE4D50-8564-4300-8B32-8DA188AE697B}">
      <dgm:prSet/>
      <dgm:spPr/>
      <dgm:t>
        <a:bodyPr/>
        <a:lstStyle/>
        <a:p>
          <a:endParaRPr lang="en-US"/>
        </a:p>
      </dgm:t>
    </dgm:pt>
    <dgm:pt modelId="{4EA8097C-4335-47D0-B5C8-9D19530114F8}" type="sibTrans" cxnId="{17EE4D50-8564-4300-8B32-8DA188AE697B}">
      <dgm:prSet/>
      <dgm:spPr/>
      <dgm:t>
        <a:bodyPr/>
        <a:lstStyle/>
        <a:p>
          <a:endParaRPr lang="en-US"/>
        </a:p>
      </dgm:t>
    </dgm:pt>
    <dgm:pt modelId="{325CAA0D-5EAC-45C0-AD8B-CD2DF69142A4}">
      <dgm:prSet/>
      <dgm:spPr/>
      <dgm:t>
        <a:bodyPr/>
        <a:lstStyle/>
        <a:p>
          <a:r>
            <a:rPr lang="en-US" noProof="0" dirty="0"/>
            <a:t>CAMS climatological aerosols</a:t>
          </a:r>
        </a:p>
      </dgm:t>
    </dgm:pt>
    <dgm:pt modelId="{7CDD20CE-70A1-4D40-8E95-FCE41C7C908D}" type="parTrans" cxnId="{A01A63D2-88A5-4005-A278-F15C58155120}">
      <dgm:prSet/>
      <dgm:spPr/>
      <dgm:t>
        <a:bodyPr/>
        <a:lstStyle/>
        <a:p>
          <a:endParaRPr lang="en-US"/>
        </a:p>
      </dgm:t>
    </dgm:pt>
    <dgm:pt modelId="{E70C78C7-F24F-4A7D-96D0-F37656F4B1D3}" type="sibTrans" cxnId="{A01A63D2-88A5-4005-A278-F15C58155120}">
      <dgm:prSet/>
      <dgm:spPr/>
      <dgm:t>
        <a:bodyPr/>
        <a:lstStyle/>
        <a:p>
          <a:endParaRPr lang="en-US"/>
        </a:p>
      </dgm:t>
    </dgm:pt>
    <dgm:pt modelId="{86F92493-C018-435E-B7D7-FEA214083988}">
      <dgm:prSet/>
      <dgm:spPr/>
      <dgm:t>
        <a:bodyPr/>
        <a:lstStyle/>
        <a:p>
          <a:r>
            <a:rPr lang="en-US" noProof="0" dirty="0"/>
            <a:t>Vertical distribution of aerosols</a:t>
          </a:r>
        </a:p>
      </dgm:t>
    </dgm:pt>
    <dgm:pt modelId="{E25E7EC4-8545-478E-A231-BA0568D6152B}" type="parTrans" cxnId="{0F5A86D6-24BE-44A4-BC3A-01B081A507FD}">
      <dgm:prSet/>
      <dgm:spPr/>
      <dgm:t>
        <a:bodyPr/>
        <a:lstStyle/>
        <a:p>
          <a:endParaRPr lang="en-US"/>
        </a:p>
      </dgm:t>
    </dgm:pt>
    <dgm:pt modelId="{C767E7D5-A531-4A6F-8413-9093641B73B7}" type="sibTrans" cxnId="{0F5A86D6-24BE-44A4-BC3A-01B081A507FD}">
      <dgm:prSet/>
      <dgm:spPr/>
      <dgm:t>
        <a:bodyPr/>
        <a:lstStyle/>
        <a:p>
          <a:endParaRPr lang="en-US"/>
        </a:p>
      </dgm:t>
    </dgm:pt>
    <dgm:pt modelId="{12E3EE6F-9D1F-42E0-BB7D-E15D5E46977D}">
      <dgm:prSet/>
      <dgm:spPr/>
      <dgm:t>
        <a:bodyPr/>
        <a:lstStyle/>
        <a:p>
          <a:r>
            <a:rPr lang="en-US" noProof="0" dirty="0"/>
            <a:t>Background aerosols </a:t>
          </a:r>
        </a:p>
      </dgm:t>
    </dgm:pt>
    <dgm:pt modelId="{A858EDDE-ACB8-41FA-9741-E4BD34027EA3}" type="parTrans" cxnId="{AE01C2CB-12EF-4496-97CD-506F88D0EB68}">
      <dgm:prSet/>
      <dgm:spPr/>
      <dgm:t>
        <a:bodyPr/>
        <a:lstStyle/>
        <a:p>
          <a:endParaRPr lang="en-US"/>
        </a:p>
      </dgm:t>
    </dgm:pt>
    <dgm:pt modelId="{9102C039-307C-479A-8647-3BA5DD2BE5AE}" type="sibTrans" cxnId="{AE01C2CB-12EF-4496-97CD-506F88D0EB68}">
      <dgm:prSet/>
      <dgm:spPr/>
      <dgm:t>
        <a:bodyPr/>
        <a:lstStyle/>
        <a:p>
          <a:endParaRPr lang="en-US"/>
        </a:p>
      </dgm:t>
    </dgm:pt>
    <dgm:pt modelId="{C3AB51D3-A0C0-481C-8D1B-0FA5F576F953}">
      <dgm:prSet/>
      <dgm:spPr/>
      <dgm:t>
        <a:bodyPr/>
        <a:lstStyle/>
        <a:p>
          <a:r>
            <a:rPr lang="en-US" noProof="0" dirty="0"/>
            <a:t>Aerosol inherent optical properties</a:t>
          </a:r>
        </a:p>
      </dgm:t>
    </dgm:pt>
    <dgm:pt modelId="{FC965BB0-2FF1-4878-9A68-D4C6F1FAA7D9}" type="parTrans" cxnId="{268AA967-4AD8-4E57-8B95-7851D315BF95}">
      <dgm:prSet/>
      <dgm:spPr/>
      <dgm:t>
        <a:bodyPr/>
        <a:lstStyle/>
        <a:p>
          <a:endParaRPr lang="en-US"/>
        </a:p>
      </dgm:t>
    </dgm:pt>
    <dgm:pt modelId="{A0773537-87A7-4B35-8BD6-D67BFEDD1EB3}" type="sibTrans" cxnId="{268AA967-4AD8-4E57-8B95-7851D315BF95}">
      <dgm:prSet/>
      <dgm:spPr/>
      <dgm:t>
        <a:bodyPr/>
        <a:lstStyle/>
        <a:p>
          <a:endParaRPr lang="en-US"/>
        </a:p>
      </dgm:t>
    </dgm:pt>
    <dgm:pt modelId="{4C9FABD0-0CF6-4352-A552-5D7B7F07A410}">
      <dgm:prSet/>
      <dgm:spPr/>
      <dgm:t>
        <a:bodyPr/>
        <a:lstStyle/>
        <a:p>
          <a:r>
            <a:rPr lang="en-US" noProof="0" dirty="0"/>
            <a:t>GFL array definition</a:t>
          </a:r>
        </a:p>
      </dgm:t>
    </dgm:pt>
    <dgm:pt modelId="{ACCF0CB9-A3C4-4069-BD1D-BF130EF9F19E}" type="parTrans" cxnId="{E23945B0-E1D2-40F0-91BB-90EB31813334}">
      <dgm:prSet/>
      <dgm:spPr/>
      <dgm:t>
        <a:bodyPr/>
        <a:lstStyle/>
        <a:p>
          <a:endParaRPr lang="en-US"/>
        </a:p>
      </dgm:t>
    </dgm:pt>
    <dgm:pt modelId="{EBC99232-208D-4888-A9FF-81D520C803EA}" type="sibTrans" cxnId="{E23945B0-E1D2-40F0-91BB-90EB31813334}">
      <dgm:prSet/>
      <dgm:spPr/>
      <dgm:t>
        <a:bodyPr/>
        <a:lstStyle/>
        <a:p>
          <a:endParaRPr lang="en-US"/>
        </a:p>
      </dgm:t>
    </dgm:pt>
    <dgm:pt modelId="{682C2FAF-5FD5-4D23-AEEF-F4B6B5AFF361}">
      <dgm:prSet/>
      <dgm:spPr/>
      <dgm:t>
        <a:bodyPr/>
        <a:lstStyle/>
        <a:p>
          <a:r>
            <a:rPr lang="en-US" noProof="0" dirty="0"/>
            <a:t>CAMS n.r.t aerosols</a:t>
          </a:r>
        </a:p>
      </dgm:t>
    </dgm:pt>
    <dgm:pt modelId="{D926A8A5-4CFA-40AB-AD75-E3BBDE1DD9DA}" type="parTrans" cxnId="{F8BB3AA0-0C03-4E74-8B94-ECABB5580B76}">
      <dgm:prSet/>
      <dgm:spPr/>
      <dgm:t>
        <a:bodyPr/>
        <a:lstStyle/>
        <a:p>
          <a:endParaRPr lang="en-US"/>
        </a:p>
      </dgm:t>
    </dgm:pt>
    <dgm:pt modelId="{3AF9F6A7-594A-4FE8-9C6A-7B1B93DF5475}" type="sibTrans" cxnId="{F8BB3AA0-0C03-4E74-8B94-ECABB5580B76}">
      <dgm:prSet/>
      <dgm:spPr/>
      <dgm:t>
        <a:bodyPr/>
        <a:lstStyle/>
        <a:p>
          <a:endParaRPr lang="en-US"/>
        </a:p>
      </dgm:t>
    </dgm:pt>
    <dgm:pt modelId="{C97221CF-D99D-4C54-B5D2-E2122941329B}">
      <dgm:prSet/>
      <dgm:spPr/>
      <dgm:t>
        <a:bodyPr/>
        <a:lstStyle/>
        <a:p>
          <a:r>
            <a:rPr lang="en-US" noProof="0" dirty="0"/>
            <a:t>3. Results and verification</a:t>
          </a:r>
        </a:p>
      </dgm:t>
    </dgm:pt>
    <dgm:pt modelId="{8C24C6FF-AD45-4D19-875F-F63157EE19E6}" type="parTrans" cxnId="{CE04298F-4CF9-4954-BB56-BBD2B70924DD}">
      <dgm:prSet/>
      <dgm:spPr/>
      <dgm:t>
        <a:bodyPr/>
        <a:lstStyle/>
        <a:p>
          <a:endParaRPr lang="en-US"/>
        </a:p>
      </dgm:t>
    </dgm:pt>
    <dgm:pt modelId="{37BCC3B0-473D-4D99-B39D-CCC149136397}" type="sibTrans" cxnId="{CE04298F-4CF9-4954-BB56-BBD2B70924DD}">
      <dgm:prSet/>
      <dgm:spPr/>
      <dgm:t>
        <a:bodyPr/>
        <a:lstStyle/>
        <a:p>
          <a:endParaRPr lang="en-US"/>
        </a:p>
      </dgm:t>
    </dgm:pt>
    <dgm:pt modelId="{9741C494-EB2C-4654-9505-7BD1A5CC3F12}">
      <dgm:prSet/>
      <dgm:spPr/>
      <dgm:t>
        <a:bodyPr/>
        <a:lstStyle/>
        <a:p>
          <a:r>
            <a:rPr lang="en-US" noProof="0" dirty="0"/>
            <a:t>Case study – clear sky</a:t>
          </a:r>
        </a:p>
      </dgm:t>
    </dgm:pt>
    <dgm:pt modelId="{F0AFD7DE-0254-49D5-9120-E498ACBF4920}" type="parTrans" cxnId="{16A2D932-6BAD-4C62-8CA0-A3FB241CB401}">
      <dgm:prSet/>
      <dgm:spPr/>
      <dgm:t>
        <a:bodyPr/>
        <a:lstStyle/>
        <a:p>
          <a:endParaRPr lang="en-US"/>
        </a:p>
      </dgm:t>
    </dgm:pt>
    <dgm:pt modelId="{7161EA89-058D-4521-A298-34016C83C127}" type="sibTrans" cxnId="{16A2D932-6BAD-4C62-8CA0-A3FB241CB401}">
      <dgm:prSet/>
      <dgm:spPr/>
      <dgm:t>
        <a:bodyPr/>
        <a:lstStyle/>
        <a:p>
          <a:endParaRPr lang="en-US"/>
        </a:p>
      </dgm:t>
    </dgm:pt>
    <dgm:pt modelId="{42345A45-4B1E-4A73-8B61-A28355C312FD}">
      <dgm:prSet/>
      <dgm:spPr/>
      <dgm:t>
        <a:bodyPr/>
        <a:lstStyle/>
        <a:p>
          <a:r>
            <a:rPr lang="en-US" noProof="0" dirty="0"/>
            <a:t>Seasonal verification</a:t>
          </a:r>
        </a:p>
      </dgm:t>
    </dgm:pt>
    <dgm:pt modelId="{368C0282-7892-43EA-B664-7D5D692A15D1}" type="parTrans" cxnId="{710E71EB-6A85-43C1-A020-6799990B3B9D}">
      <dgm:prSet/>
      <dgm:spPr/>
      <dgm:t>
        <a:bodyPr/>
        <a:lstStyle/>
        <a:p>
          <a:endParaRPr lang="en-US"/>
        </a:p>
      </dgm:t>
    </dgm:pt>
    <dgm:pt modelId="{155093F7-D6F8-4B11-A29B-82078BC5609D}" type="sibTrans" cxnId="{710E71EB-6A85-43C1-A020-6799990B3B9D}">
      <dgm:prSet/>
      <dgm:spPr/>
      <dgm:t>
        <a:bodyPr/>
        <a:lstStyle/>
        <a:p>
          <a:endParaRPr lang="en-US"/>
        </a:p>
      </dgm:t>
    </dgm:pt>
    <dgm:pt modelId="{1776A5A0-423F-47D1-A148-8637E6275711}">
      <dgm:prSet/>
      <dgm:spPr/>
      <dgm:t>
        <a:bodyPr/>
        <a:lstStyle/>
        <a:p>
          <a:r>
            <a:rPr lang="en-US" noProof="0" dirty="0"/>
            <a:t>4. Summary</a:t>
          </a:r>
        </a:p>
      </dgm:t>
    </dgm:pt>
    <dgm:pt modelId="{38A642F0-E946-4430-8186-2CED489AF01A}" type="parTrans" cxnId="{A4B36900-4C92-4765-A8F4-23301F5D5CE7}">
      <dgm:prSet/>
      <dgm:spPr/>
      <dgm:t>
        <a:bodyPr/>
        <a:lstStyle/>
        <a:p>
          <a:endParaRPr lang="en-US"/>
        </a:p>
      </dgm:t>
    </dgm:pt>
    <dgm:pt modelId="{C025485F-2C14-43C9-992E-4B849A89F869}" type="sibTrans" cxnId="{A4B36900-4C92-4765-A8F4-23301F5D5CE7}">
      <dgm:prSet/>
      <dgm:spPr/>
      <dgm:t>
        <a:bodyPr/>
        <a:lstStyle/>
        <a:p>
          <a:endParaRPr lang="en-US"/>
        </a:p>
      </dgm:t>
    </dgm:pt>
    <dgm:pt modelId="{0568F2E7-86D4-43DC-91A3-B8E3FA3E7C32}" type="pres">
      <dgm:prSet presAssocID="{6B7C4330-AEF9-4EA7-9A1B-1F203BA2BAAF}" presName="linear" presStyleCnt="0">
        <dgm:presLayoutVars>
          <dgm:animLvl val="lvl"/>
          <dgm:resizeHandles val="exact"/>
        </dgm:presLayoutVars>
      </dgm:prSet>
      <dgm:spPr/>
    </dgm:pt>
    <dgm:pt modelId="{97ED312C-7CEC-4289-A942-514B60CF3DF4}" type="pres">
      <dgm:prSet presAssocID="{F5C7F8ED-567E-489C-9627-A9561DA485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995805-E339-4068-AB65-66EC54CB6FF0}" type="pres">
      <dgm:prSet presAssocID="{F1FC53B4-11E9-4D21-99FD-EB0D8B260953}" presName="spacer" presStyleCnt="0"/>
      <dgm:spPr/>
    </dgm:pt>
    <dgm:pt modelId="{C0F0BF22-C1A3-4232-B3C5-76E3425C8F8D}" type="pres">
      <dgm:prSet presAssocID="{B31CB042-AB13-4627-BD96-210138FEA0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B4B7F5-7D69-4DC3-9268-2C215DC7CB31}" type="pres">
      <dgm:prSet presAssocID="{B31CB042-AB13-4627-BD96-210138FEA0A6}" presName="childText" presStyleLbl="revTx" presStyleIdx="0" presStyleCnt="2">
        <dgm:presLayoutVars>
          <dgm:bulletEnabled val="1"/>
        </dgm:presLayoutVars>
      </dgm:prSet>
      <dgm:spPr/>
    </dgm:pt>
    <dgm:pt modelId="{F0F6E151-5DC8-4E5E-8778-37A9ABEB8621}" type="pres">
      <dgm:prSet presAssocID="{C97221CF-D99D-4C54-B5D2-E212294132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7117ECF-54AB-48D7-ABE9-140DA237F703}" type="pres">
      <dgm:prSet presAssocID="{C97221CF-D99D-4C54-B5D2-E2122941329B}" presName="childText" presStyleLbl="revTx" presStyleIdx="1" presStyleCnt="2">
        <dgm:presLayoutVars>
          <dgm:bulletEnabled val="1"/>
        </dgm:presLayoutVars>
      </dgm:prSet>
      <dgm:spPr/>
    </dgm:pt>
    <dgm:pt modelId="{4C9186BA-AB77-4528-BB18-3A775756A7EF}" type="pres">
      <dgm:prSet presAssocID="{1776A5A0-423F-47D1-A148-8637E62757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B36900-4C92-4765-A8F4-23301F5D5CE7}" srcId="{6B7C4330-AEF9-4EA7-9A1B-1F203BA2BAAF}" destId="{1776A5A0-423F-47D1-A148-8637E6275711}" srcOrd="3" destOrd="0" parTransId="{38A642F0-E946-4430-8186-2CED489AF01A}" sibTransId="{C025485F-2C14-43C9-992E-4B849A89F869}"/>
    <dgm:cxn modelId="{29128F08-3BBD-4CC4-A6AC-ACD1D3B52832}" type="presOf" srcId="{86F92493-C018-435E-B7D7-FEA214083988}" destId="{01B4B7F5-7D69-4DC3-9268-2C215DC7CB31}" srcOrd="0" destOrd="3" presId="urn:microsoft.com/office/officeart/2005/8/layout/vList2"/>
    <dgm:cxn modelId="{33B5850C-AE55-419C-AB14-01E14919CF88}" type="presOf" srcId="{C6D08B75-B3E4-4C25-9DC2-388F44965341}" destId="{01B4B7F5-7D69-4DC3-9268-2C215DC7CB31}" srcOrd="0" destOrd="0" presId="urn:microsoft.com/office/officeart/2005/8/layout/vList2"/>
    <dgm:cxn modelId="{A3F2C025-FC64-40C9-935C-250B7123B308}" srcId="{6B7C4330-AEF9-4EA7-9A1B-1F203BA2BAAF}" destId="{B31CB042-AB13-4627-BD96-210138FEA0A6}" srcOrd="1" destOrd="0" parTransId="{A0F3C7F7-F079-4A9A-BB6B-CDB45E6ED9F3}" sibTransId="{4BA36860-04AF-48C9-AE89-4E01188D2672}"/>
    <dgm:cxn modelId="{16A2D932-6BAD-4C62-8CA0-A3FB241CB401}" srcId="{C97221CF-D99D-4C54-B5D2-E2122941329B}" destId="{9741C494-EB2C-4654-9505-7BD1A5CC3F12}" srcOrd="0" destOrd="0" parTransId="{F0AFD7DE-0254-49D5-9120-E498ACBF4920}" sibTransId="{7161EA89-058D-4521-A298-34016C83C127}"/>
    <dgm:cxn modelId="{BA03FD3A-FAF8-4711-9DBB-C5AF0EDB3351}" type="presOf" srcId="{C3AB51D3-A0C0-481C-8D1B-0FA5F576F953}" destId="{01B4B7F5-7D69-4DC3-9268-2C215DC7CB31}" srcOrd="0" destOrd="5" presId="urn:microsoft.com/office/officeart/2005/8/layout/vList2"/>
    <dgm:cxn modelId="{44F65441-AED4-4F3A-83EC-4BB1C8992A24}" srcId="{6B7C4330-AEF9-4EA7-9A1B-1F203BA2BAAF}" destId="{F5C7F8ED-567E-489C-9627-A9561DA4855D}" srcOrd="0" destOrd="0" parTransId="{29F093BD-98AE-4B32-B0C2-6B4D50B81EBB}" sibTransId="{F1FC53B4-11E9-4D21-99FD-EB0D8B260953}"/>
    <dgm:cxn modelId="{268AA967-4AD8-4E57-8B95-7851D315BF95}" srcId="{B31CB042-AB13-4627-BD96-210138FEA0A6}" destId="{C3AB51D3-A0C0-481C-8D1B-0FA5F576F953}" srcOrd="5" destOrd="0" parTransId="{FC965BB0-2FF1-4878-9A68-D4C6F1FAA7D9}" sibTransId="{A0773537-87A7-4B35-8BD6-D67BFEDD1EB3}"/>
    <dgm:cxn modelId="{539AAF4D-432E-4D48-9CEC-A948577D2C1A}" type="presOf" srcId="{12E3EE6F-9D1F-42E0-BB7D-E15D5E46977D}" destId="{01B4B7F5-7D69-4DC3-9268-2C215DC7CB31}" srcOrd="0" destOrd="4" presId="urn:microsoft.com/office/officeart/2005/8/layout/vList2"/>
    <dgm:cxn modelId="{17EE4D50-8564-4300-8B32-8DA188AE697B}" srcId="{B31CB042-AB13-4627-BD96-210138FEA0A6}" destId="{99CEEE8D-EA0B-44C8-8EE9-69752EA41E1C}" srcOrd="1" destOrd="0" parTransId="{26A2BB39-16AD-4175-BB90-70FB16007415}" sibTransId="{4EA8097C-4335-47D0-B5C8-9D19530114F8}"/>
    <dgm:cxn modelId="{A32E817C-30FC-4951-BDCC-6E28DF1F8AAC}" type="presOf" srcId="{99CEEE8D-EA0B-44C8-8EE9-69752EA41E1C}" destId="{01B4B7F5-7D69-4DC3-9268-2C215DC7CB31}" srcOrd="0" destOrd="1" presId="urn:microsoft.com/office/officeart/2005/8/layout/vList2"/>
    <dgm:cxn modelId="{EFAC5581-9148-4558-B0C0-2A4B93EB69FC}" type="presOf" srcId="{C97221CF-D99D-4C54-B5D2-E2122941329B}" destId="{F0F6E151-5DC8-4E5E-8778-37A9ABEB8621}" srcOrd="0" destOrd="0" presId="urn:microsoft.com/office/officeart/2005/8/layout/vList2"/>
    <dgm:cxn modelId="{7D595988-37E6-4E95-9550-01FACE93EEF6}" type="presOf" srcId="{1776A5A0-423F-47D1-A148-8637E6275711}" destId="{4C9186BA-AB77-4528-BB18-3A775756A7EF}" srcOrd="0" destOrd="0" presId="urn:microsoft.com/office/officeart/2005/8/layout/vList2"/>
    <dgm:cxn modelId="{CF73158D-1E9B-486D-8F9F-E1575751EE9F}" type="presOf" srcId="{682C2FAF-5FD5-4D23-AEEF-F4B6B5AFF361}" destId="{01B4B7F5-7D69-4DC3-9268-2C215DC7CB31}" srcOrd="0" destOrd="7" presId="urn:microsoft.com/office/officeart/2005/8/layout/vList2"/>
    <dgm:cxn modelId="{CE04298F-4CF9-4954-BB56-BBD2B70924DD}" srcId="{6B7C4330-AEF9-4EA7-9A1B-1F203BA2BAAF}" destId="{C97221CF-D99D-4C54-B5D2-E2122941329B}" srcOrd="2" destOrd="0" parTransId="{8C24C6FF-AD45-4D19-875F-F63157EE19E6}" sibTransId="{37BCC3B0-473D-4D99-B39D-CCC149136397}"/>
    <dgm:cxn modelId="{13DF8093-BCB7-4DB5-9DA3-9B1AB410ADB2}" type="presOf" srcId="{6B7C4330-AEF9-4EA7-9A1B-1F203BA2BAAF}" destId="{0568F2E7-86D4-43DC-91A3-B8E3FA3E7C32}" srcOrd="0" destOrd="0" presId="urn:microsoft.com/office/officeart/2005/8/layout/vList2"/>
    <dgm:cxn modelId="{F8BB3AA0-0C03-4E74-8B94-ECABB5580B76}" srcId="{B31CB042-AB13-4627-BD96-210138FEA0A6}" destId="{682C2FAF-5FD5-4D23-AEEF-F4B6B5AFF361}" srcOrd="7" destOrd="0" parTransId="{D926A8A5-4CFA-40AB-AD75-E3BBDE1DD9DA}" sibTransId="{3AF9F6A7-594A-4FE8-9C6A-7B1B93DF5475}"/>
    <dgm:cxn modelId="{FFCEB6AF-9F35-4A53-A28C-D1569B9591D5}" type="presOf" srcId="{325CAA0D-5EAC-45C0-AD8B-CD2DF69142A4}" destId="{01B4B7F5-7D69-4DC3-9268-2C215DC7CB31}" srcOrd="0" destOrd="2" presId="urn:microsoft.com/office/officeart/2005/8/layout/vList2"/>
    <dgm:cxn modelId="{E23945B0-E1D2-40F0-91BB-90EB31813334}" srcId="{B31CB042-AB13-4627-BD96-210138FEA0A6}" destId="{4C9FABD0-0CF6-4352-A552-5D7B7F07A410}" srcOrd="6" destOrd="0" parTransId="{ACCF0CB9-A3C4-4069-BD1D-BF130EF9F19E}" sibTransId="{EBC99232-208D-4888-A9FF-81D520C803EA}"/>
    <dgm:cxn modelId="{37F132B8-D147-4BC2-937F-830E1BC50831}" type="presOf" srcId="{9741C494-EB2C-4654-9505-7BD1A5CC3F12}" destId="{C7117ECF-54AB-48D7-ABE9-140DA237F703}" srcOrd="0" destOrd="0" presId="urn:microsoft.com/office/officeart/2005/8/layout/vList2"/>
    <dgm:cxn modelId="{2155D2C0-FFF1-4F5A-85D6-CFA7A0433353}" type="presOf" srcId="{4C9FABD0-0CF6-4352-A552-5D7B7F07A410}" destId="{01B4B7F5-7D69-4DC3-9268-2C215DC7CB31}" srcOrd="0" destOrd="6" presId="urn:microsoft.com/office/officeart/2005/8/layout/vList2"/>
    <dgm:cxn modelId="{7EF7BDC5-133D-4DD0-913D-1E5885B4B425}" srcId="{B31CB042-AB13-4627-BD96-210138FEA0A6}" destId="{C6D08B75-B3E4-4C25-9DC2-388F44965341}" srcOrd="0" destOrd="0" parTransId="{EEC3A517-01AF-49DE-A4D3-E03EE1727746}" sibTransId="{6B8EF1B7-7947-402E-9678-EA5D7EF83DD9}"/>
    <dgm:cxn modelId="{C54D4FC6-6CCA-428F-8D85-3296C36ABE9C}" type="presOf" srcId="{F5C7F8ED-567E-489C-9627-A9561DA4855D}" destId="{97ED312C-7CEC-4289-A942-514B60CF3DF4}" srcOrd="0" destOrd="0" presId="urn:microsoft.com/office/officeart/2005/8/layout/vList2"/>
    <dgm:cxn modelId="{AE01C2CB-12EF-4496-97CD-506F88D0EB68}" srcId="{B31CB042-AB13-4627-BD96-210138FEA0A6}" destId="{12E3EE6F-9D1F-42E0-BB7D-E15D5E46977D}" srcOrd="4" destOrd="0" parTransId="{A858EDDE-ACB8-41FA-9741-E4BD34027EA3}" sibTransId="{9102C039-307C-479A-8647-3BA5DD2BE5AE}"/>
    <dgm:cxn modelId="{A01A63D2-88A5-4005-A278-F15C58155120}" srcId="{B31CB042-AB13-4627-BD96-210138FEA0A6}" destId="{325CAA0D-5EAC-45C0-AD8B-CD2DF69142A4}" srcOrd="2" destOrd="0" parTransId="{7CDD20CE-70A1-4D40-8E95-FCE41C7C908D}" sibTransId="{E70C78C7-F24F-4A7D-96D0-F37656F4B1D3}"/>
    <dgm:cxn modelId="{0F5A86D6-24BE-44A4-BC3A-01B081A507FD}" srcId="{B31CB042-AB13-4627-BD96-210138FEA0A6}" destId="{86F92493-C018-435E-B7D7-FEA214083988}" srcOrd="3" destOrd="0" parTransId="{E25E7EC4-8545-478E-A231-BA0568D6152B}" sibTransId="{C767E7D5-A531-4A6F-8413-9093641B73B7}"/>
    <dgm:cxn modelId="{8B51B1D8-4018-4342-B951-D69BEC4210D9}" type="presOf" srcId="{B31CB042-AB13-4627-BD96-210138FEA0A6}" destId="{C0F0BF22-C1A3-4232-B3C5-76E3425C8F8D}" srcOrd="0" destOrd="0" presId="urn:microsoft.com/office/officeart/2005/8/layout/vList2"/>
    <dgm:cxn modelId="{710E71EB-6A85-43C1-A020-6799990B3B9D}" srcId="{C97221CF-D99D-4C54-B5D2-E2122941329B}" destId="{42345A45-4B1E-4A73-8B61-A28355C312FD}" srcOrd="1" destOrd="0" parTransId="{368C0282-7892-43EA-B664-7D5D692A15D1}" sibTransId="{155093F7-D6F8-4B11-A29B-82078BC5609D}"/>
    <dgm:cxn modelId="{B85960F3-A5B4-403D-ACE0-3B262B157D76}" type="presOf" srcId="{42345A45-4B1E-4A73-8B61-A28355C312FD}" destId="{C7117ECF-54AB-48D7-ABE9-140DA237F703}" srcOrd="0" destOrd="1" presId="urn:microsoft.com/office/officeart/2005/8/layout/vList2"/>
    <dgm:cxn modelId="{2FDF8952-78D3-4285-AB13-B7ECE3493E0B}" type="presParOf" srcId="{0568F2E7-86D4-43DC-91A3-B8E3FA3E7C32}" destId="{97ED312C-7CEC-4289-A942-514B60CF3DF4}" srcOrd="0" destOrd="0" presId="urn:microsoft.com/office/officeart/2005/8/layout/vList2"/>
    <dgm:cxn modelId="{63DCF805-8ADE-46FC-A1FD-76ED037BA9ED}" type="presParOf" srcId="{0568F2E7-86D4-43DC-91A3-B8E3FA3E7C32}" destId="{83995805-E339-4068-AB65-66EC54CB6FF0}" srcOrd="1" destOrd="0" presId="urn:microsoft.com/office/officeart/2005/8/layout/vList2"/>
    <dgm:cxn modelId="{B7A6547A-E7E6-4B3B-9519-E79715059BD3}" type="presParOf" srcId="{0568F2E7-86D4-43DC-91A3-B8E3FA3E7C32}" destId="{C0F0BF22-C1A3-4232-B3C5-76E3425C8F8D}" srcOrd="2" destOrd="0" presId="urn:microsoft.com/office/officeart/2005/8/layout/vList2"/>
    <dgm:cxn modelId="{32D829CA-674C-4816-8943-4F5787D20412}" type="presParOf" srcId="{0568F2E7-86D4-43DC-91A3-B8E3FA3E7C32}" destId="{01B4B7F5-7D69-4DC3-9268-2C215DC7CB31}" srcOrd="3" destOrd="0" presId="urn:microsoft.com/office/officeart/2005/8/layout/vList2"/>
    <dgm:cxn modelId="{D6C91BCB-ACC7-4703-AAB9-46B0EEDF3D9F}" type="presParOf" srcId="{0568F2E7-86D4-43DC-91A3-B8E3FA3E7C32}" destId="{F0F6E151-5DC8-4E5E-8778-37A9ABEB8621}" srcOrd="4" destOrd="0" presId="urn:microsoft.com/office/officeart/2005/8/layout/vList2"/>
    <dgm:cxn modelId="{36A5AA25-9350-4149-9C56-A8DC717DFD01}" type="presParOf" srcId="{0568F2E7-86D4-43DC-91A3-B8E3FA3E7C32}" destId="{C7117ECF-54AB-48D7-ABE9-140DA237F703}" srcOrd="5" destOrd="0" presId="urn:microsoft.com/office/officeart/2005/8/layout/vList2"/>
    <dgm:cxn modelId="{3170914D-7062-4AF1-A97A-A317FB7E730F}" type="presParOf" srcId="{0568F2E7-86D4-43DC-91A3-B8E3FA3E7C32}" destId="{4C9186BA-AB77-4528-BB18-3A775756A7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312C-7CEC-4289-A942-514B60CF3DF4}">
      <dsp:nvSpPr>
        <dsp:cNvPr id="0" name=""/>
        <dsp:cNvSpPr/>
      </dsp:nvSpPr>
      <dsp:spPr>
        <a:xfrm>
          <a:off x="0" y="62216"/>
          <a:ext cx="6684476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1. Current aerosols in radiation</a:t>
          </a:r>
        </a:p>
      </dsp:txBody>
      <dsp:txXfrm>
        <a:off x="21589" y="83805"/>
        <a:ext cx="6641298" cy="399082"/>
      </dsp:txXfrm>
    </dsp:sp>
    <dsp:sp modelId="{C0F0BF22-C1A3-4232-B3C5-76E3425C8F8D}">
      <dsp:nvSpPr>
        <dsp:cNvPr id="0" name=""/>
        <dsp:cNvSpPr/>
      </dsp:nvSpPr>
      <dsp:spPr>
        <a:xfrm>
          <a:off x="0" y="556316"/>
          <a:ext cx="6684476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2. CAMS aerosols in ACCORD system</a:t>
          </a:r>
        </a:p>
      </dsp:txBody>
      <dsp:txXfrm>
        <a:off x="21589" y="577905"/>
        <a:ext cx="6641298" cy="399082"/>
      </dsp:txXfrm>
    </dsp:sp>
    <dsp:sp modelId="{01B4B7F5-7D69-4DC3-9268-2C215DC7CB31}">
      <dsp:nvSpPr>
        <dsp:cNvPr id="0" name=""/>
        <dsp:cNvSpPr/>
      </dsp:nvSpPr>
      <dsp:spPr>
        <a:xfrm>
          <a:off x="0" y="998576"/>
          <a:ext cx="6684476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3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General description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ACRANEB2 modifications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CAMS climatological aerosols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Vertical distribution of aerosols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Background aerosols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Aerosol inherent optical properties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GFL array definition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CAMS n.r.t aerosols</a:t>
          </a:r>
        </a:p>
      </dsp:txBody>
      <dsp:txXfrm>
        <a:off x="0" y="998576"/>
        <a:ext cx="6684476" cy="1937520"/>
      </dsp:txXfrm>
    </dsp:sp>
    <dsp:sp modelId="{F0F6E151-5DC8-4E5E-8778-37A9ABEB8621}">
      <dsp:nvSpPr>
        <dsp:cNvPr id="0" name=""/>
        <dsp:cNvSpPr/>
      </dsp:nvSpPr>
      <dsp:spPr>
        <a:xfrm>
          <a:off x="0" y="2936096"/>
          <a:ext cx="6684476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3. Results and verification</a:t>
          </a:r>
        </a:p>
      </dsp:txBody>
      <dsp:txXfrm>
        <a:off x="21589" y="2957685"/>
        <a:ext cx="6641298" cy="399082"/>
      </dsp:txXfrm>
    </dsp:sp>
    <dsp:sp modelId="{C7117ECF-54AB-48D7-ABE9-140DA237F703}">
      <dsp:nvSpPr>
        <dsp:cNvPr id="0" name=""/>
        <dsp:cNvSpPr/>
      </dsp:nvSpPr>
      <dsp:spPr>
        <a:xfrm>
          <a:off x="0" y="3378356"/>
          <a:ext cx="6684476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3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Case study – clear sky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Seasonal verification</a:t>
          </a:r>
        </a:p>
      </dsp:txBody>
      <dsp:txXfrm>
        <a:off x="0" y="3378356"/>
        <a:ext cx="6684476" cy="484380"/>
      </dsp:txXfrm>
    </dsp:sp>
    <dsp:sp modelId="{4C9186BA-AB77-4528-BB18-3A775756A7EF}">
      <dsp:nvSpPr>
        <dsp:cNvPr id="0" name=""/>
        <dsp:cNvSpPr/>
      </dsp:nvSpPr>
      <dsp:spPr>
        <a:xfrm>
          <a:off x="0" y="3862736"/>
          <a:ext cx="6684476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4. Summary</a:t>
          </a:r>
        </a:p>
      </dsp:txBody>
      <dsp:txXfrm>
        <a:off x="21589" y="3884325"/>
        <a:ext cx="6641298" cy="39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73819-D336-4EFE-8DCC-0F60EAA0B4F0}" type="datetimeFigureOut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25FF-973E-459B-B49B-B009DB880E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98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65D908-2CFE-CA9A-2072-F02913772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EA3DC5-ECCE-F8BD-8B92-DF7BD31B6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B9130F-A1B1-4D0F-2AB5-94BE4803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7C14-4B39-4471-AEC7-6DF422618166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01461C-EE66-BE6B-8E32-D94720CB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B1E55B-C417-5F19-1A78-9A5044A2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7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84C86-99DF-35A0-F50E-78F7B458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870C87-6E52-A230-7B95-124E4BBC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19A8B1-597F-7F5F-059D-22C2D7EF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A16-27B8-4F5A-947E-366A2D373024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57DBA9-527D-DCA2-A5BC-4AFE2E16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3379D0-CAD1-82F3-3A0A-8F2E0AF6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49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9E4F43-1AF9-8121-7CDD-3274A2A2F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92EE936-7ABA-81E6-6EED-8028CA758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24767C-D528-23D3-BE22-4058B1D5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A180-C467-4BDB-B03D-9798D7F269D6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81DA74-604F-AD74-F683-2F3B6497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77BF7C-F66D-A41D-BC02-55604443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78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9E801-5BAF-CC64-17EE-17931943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CE05D7-5A4A-AC22-1E01-B085A76B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FFB084-4657-5EC1-DF9F-84C7B2F3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4102-7C16-4EDF-AFF6-14D28153C297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D864F2-1A06-D615-D266-C0AE6857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09867D-F666-F376-0372-919430DE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73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A1F541-DB11-8985-D1BD-1D0588CD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045457-C2E9-645A-99A1-2AEAAFC62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E6B30-71AC-15EE-4D05-6BE89164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CBBE-31D7-4D8A-8FE0-29136E7477AA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AAB102-EEF9-7A43-8346-38ACDC82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B4E336-2A5F-6B03-096E-B8481A2F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9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C9994B-8374-CA24-BA4D-6C5E05A6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252FD-C6A8-2BD3-BBFD-285F949A6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33E115-4861-4556-15EE-8ADA2FBD6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9E89F3-BAC5-5217-72BB-B7984E08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267-D023-4D80-824F-7A27596F1467}" type="datetime1">
              <a:rPr lang="pl-PL" smtClean="0"/>
              <a:t>28.02.2025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7D3730-89DC-5F1C-4B67-E1E5CEE6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BCB8AB-4C7D-EC64-B9C7-CB2DBF6C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8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F483D-4D8A-9D70-0414-97DDB98B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42AF84-4D59-FEFD-6342-84C23F8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AD8CD7-28AA-7950-0797-163E50817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5FB366-CED9-B98D-2882-DE943DF5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E352EF-B124-B981-BEA6-C6368D2A3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E42C4E0-AAFE-5C34-A7CE-267D0CCF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632-8448-4733-8C40-7B30DB00F1AD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051322E-3BC6-EDB1-3CCB-248771B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1E2E6E-D8F7-3586-F2F7-D9F2207A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33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930C9F-4B6C-C472-E6B1-067423F2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24DE9C-DF93-6450-65CA-BB55DBD4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CC71-CE5E-4D3F-91FE-71C4B4C5529D}" type="datetime1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D8FD33-5B29-B4DE-5165-ECD65669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0201CB-6301-C2C0-F0C1-35180281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52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5896DE8-6440-F4F0-8625-8CCD2722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D1FF-E333-46B5-BC3C-92B6C0B7D9BB}" type="datetime1">
              <a:rPr lang="pl-PL" smtClean="0"/>
              <a:t>28.02.2025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AFD3DEE-BEC0-D409-1B44-4C2E26E9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192CA0-2809-C4E3-9C12-15F6D289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63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105092-63CA-A108-CF5B-BCB74193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A1F53-BB74-B514-9A35-BC37EAB5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174D5A-5F2E-69D6-CC1B-4D7AE06D5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F0F37C-3058-9E50-5030-D5B9E4F8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DB0-A641-4620-9DB8-1C6C4F28AF28}" type="datetime1">
              <a:rPr lang="pl-PL" smtClean="0"/>
              <a:t>28.02.2025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0A87B5-A36E-4A51-D3E4-011FC1F9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29D455-3AE7-099F-0DC8-F6ADB045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3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D61E0-0D26-3DFC-610E-CE903511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673541D-3537-2195-EF23-05B3CDB0E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877E55-67F7-387A-701D-2F245837A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A3A70C-7761-9503-C976-3276532C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61D-9843-4F70-ACDE-C32138C745BA}" type="datetime1">
              <a:rPr lang="pl-PL" smtClean="0"/>
              <a:t>28.02.2025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D6A234-58D0-013A-9AA8-407ACD4C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8693C8-460D-E114-AAE1-19547A9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4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C6B09E5-F11A-6618-4D24-68014041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E34F3E-FDDA-D5F7-5932-1BC91E07E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E73A05-6910-5025-EE3D-FC88137EC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A79BA-B95B-44DB-AA9B-5596B3BC0A43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E55EC2-2A28-06D5-2EEE-26D27147C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10D9E3-E898-35C4-C2FE-5D64E0CC1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74760-E954-437D-B5E8-6A7D14E80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03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lace.eu/media/files/Physics/2023/PS23P_CAR.pdf" TargetMode="External"/><Relationship Id="rId2" Type="http://schemas.openxmlformats.org/officeDocument/2006/relationships/hyperlink" Target="https://www.rclace.eu/media/files/Physics/2024/radaecmr_subroutine-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dmine.umr-cnrm.fr/attachments/download/6098/Technical_document_CAMS_descriptio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lace.eu/media/files/Physics/2022/AS22P_aerosols_report_final.pdf" TargetMode="External"/><Relationship Id="rId2" Type="http://schemas.openxmlformats.org/officeDocument/2006/relationships/hyperlink" Target="https://www.rclace.eu/media/files/Physics/2021/aerosols_report_2021_1_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CB04D-EBC5-145B-5824-6D9C096E0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3511"/>
            <a:ext cx="9144000" cy="2387600"/>
          </a:xfrm>
        </p:spPr>
        <p:txBody>
          <a:bodyPr>
            <a:normAutofit/>
          </a:bodyPr>
          <a:lstStyle/>
          <a:p>
            <a:r>
              <a:rPr lang="en-US" sz="2800" b="0" i="0" noProof="0" dirty="0">
                <a:solidFill>
                  <a:srgbClr val="202020"/>
                </a:solidFill>
                <a:effectLst/>
                <a:latin typeface="Verdana" panose="020B0604030504040204" pitchFamily="34" charset="0"/>
              </a:rPr>
              <a:t>Use of CAMS atmospheric aerosols in ALARO model</a:t>
            </a:r>
            <a:br>
              <a:rPr lang="en-US" sz="2800" b="0" i="0" noProof="0" dirty="0">
                <a:solidFill>
                  <a:srgbClr val="202020"/>
                </a:solidFill>
                <a:effectLst/>
                <a:latin typeface="Verdana" panose="020B0604030504040204" pitchFamily="34" charset="0"/>
              </a:rPr>
            </a:br>
            <a:br>
              <a:rPr lang="en-US" sz="2800" b="0" i="0" noProof="0" dirty="0">
                <a:solidFill>
                  <a:srgbClr val="20202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noProof="0" dirty="0">
                <a:solidFill>
                  <a:srgbClr val="202020"/>
                </a:solidFill>
                <a:effectLst/>
                <a:latin typeface="Verdana" panose="020B0604030504040204" pitchFamily="34" charset="0"/>
              </a:rPr>
              <a:t>ACCORD project:PH6 Cloud-Aerosol-Radiation (CAR) interaction</a:t>
            </a:r>
            <a:endParaRPr lang="en-US" sz="2800" noProof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710339-1058-6770-BE42-58B881BA6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5314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u="sng" noProof="0" dirty="0"/>
              <a:t>Piotr Sekuła</a:t>
            </a:r>
            <a:r>
              <a:rPr lang="pl-PL" sz="1600" noProof="0" dirty="0"/>
              <a:t> (IMGW-PIB)</a:t>
            </a:r>
            <a:r>
              <a:rPr lang="en-US" sz="1600" noProof="0" dirty="0"/>
              <a:t>, Jan Masek</a:t>
            </a:r>
            <a:r>
              <a:rPr lang="pl-PL" sz="1600" noProof="0" dirty="0"/>
              <a:t> (CHMI)</a:t>
            </a:r>
            <a:endParaRPr lang="en-US" sz="1600" noProof="0" dirty="0"/>
          </a:p>
          <a:p>
            <a:r>
              <a:rPr lang="en-US" sz="1600" noProof="0" dirty="0"/>
              <a:t>Kraków</a:t>
            </a:r>
          </a:p>
          <a:p>
            <a:r>
              <a:rPr lang="en-US" sz="1600" noProof="0" dirty="0"/>
              <a:t>3-6.03.2025</a:t>
            </a:r>
          </a:p>
          <a:p>
            <a:r>
              <a:rPr lang="en-US" sz="1600" noProof="0" dirty="0"/>
              <a:t>ALARO Working Days</a:t>
            </a:r>
          </a:p>
        </p:txBody>
      </p:sp>
      <p:sp>
        <p:nvSpPr>
          <p:cNvPr id="4" name="AutoShape 2" descr="Copernicus Atmosphere Monitoring Service (CAMS) « FOSS4G 2019 Bucharest">
            <a:extLst>
              <a:ext uri="{FF2B5EF4-FFF2-40B4-BE49-F238E27FC236}">
                <a16:creationId xmlns:a16="http://schemas.microsoft.com/office/drawing/2014/main" id="{43A14553-1C00-BFF2-4255-7B49922983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pic>
        <p:nvPicPr>
          <p:cNvPr id="6" name="Obraz 5" descr="Obraz zawierający Czcionka, Grafika, logo, projekt graficzny&#10;&#10;Opis wygenerowany automatycznie">
            <a:extLst>
              <a:ext uri="{FF2B5EF4-FFF2-40B4-BE49-F238E27FC236}">
                <a16:creationId xmlns:a16="http://schemas.microsoft.com/office/drawing/2014/main" id="{BA28A6FA-3229-8581-BC57-8E1F80091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27" y="640602"/>
            <a:ext cx="2266717" cy="76906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7CA2C4E-EF27-DB46-C215-84F2270FE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52" y="640602"/>
            <a:ext cx="3153696" cy="995504"/>
          </a:xfrm>
          <a:prstGeom prst="rect">
            <a:avLst/>
          </a:prstGeom>
        </p:spPr>
      </p:pic>
      <p:pic>
        <p:nvPicPr>
          <p:cNvPr id="11" name="Obraz 10" descr="Obraz zawierający tekst, logo, Znak towarowy, Czcionka&#10;&#10;Opis wygenerowany automatycznie">
            <a:extLst>
              <a:ext uri="{FF2B5EF4-FFF2-40B4-BE49-F238E27FC236}">
                <a16:creationId xmlns:a16="http://schemas.microsoft.com/office/drawing/2014/main" id="{317A7355-8157-F279-5BE9-EF6D4FCBA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0" y="560302"/>
            <a:ext cx="1021741" cy="1021741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F9A0520-45BB-BC08-BF4C-C74FE839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11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904E1-6156-2068-37D3-F84625341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026708BB-0444-F331-2B05-84509E67AADA}"/>
              </a:ext>
            </a:extLst>
          </p:cNvPr>
          <p:cNvSpPr/>
          <p:nvPr/>
        </p:nvSpPr>
        <p:spPr>
          <a:xfrm>
            <a:off x="316800" y="416459"/>
            <a:ext cx="694976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D27386-81F6-6538-80B2-ED2EA79A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84181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vertical distribution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2C5E16-CB4E-E087-CD06-1B2736C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3" y="1299536"/>
            <a:ext cx="6128213" cy="131053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200" b="1" noProof="0" dirty="0"/>
              <a:t>CAMS climatology: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/>
              <a:t>Vertical distribution for some aerosol types don’t have maximum at the surface but near the Planetary Boundary Layer top.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/>
              <a:t>Parameter β can be very seasonally and based on type dependent (default value in the code is 1).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840CC21-94A1-5FBD-EFCA-7FD8BFB11A02}"/>
              </a:ext>
            </a:extLst>
          </p:cNvPr>
          <p:cNvSpPr txBox="1"/>
          <p:nvPr/>
        </p:nvSpPr>
        <p:spPr>
          <a:xfrm>
            <a:off x="7101418" y="5585911"/>
            <a:ext cx="4921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noProof="0" dirty="0">
                <a:latin typeface="CMR10"/>
              </a:rPr>
              <a:t>Vertical mass mixing ratio distribution of 11 aerosol types, based on CAMS 3D climatology. Values were normalized with their surface value. [1]</a:t>
            </a:r>
            <a:endParaRPr lang="en-US" sz="1200" noProof="0" dirty="0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9ECB0E21-BE16-12EA-CA69-25713E63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DAEC2AE-0811-2F0B-1F1B-DAB3BC23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57" y="797426"/>
            <a:ext cx="3192101" cy="23940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90F3525-87A5-F6FF-6661-E5B6685B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385" y="3191501"/>
            <a:ext cx="3007644" cy="225573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667C2C7-921C-53CD-4B10-29C996AD48E8}"/>
              </a:ext>
            </a:extLst>
          </p:cNvPr>
          <p:cNvSpPr txBox="1"/>
          <p:nvPr/>
        </p:nvSpPr>
        <p:spPr>
          <a:xfrm>
            <a:off x="7423157" y="660901"/>
            <a:ext cx="380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a) January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908AE99-D0CB-7F88-4385-CDF0287C2FA9}"/>
              </a:ext>
            </a:extLst>
          </p:cNvPr>
          <p:cNvSpPr txBox="1"/>
          <p:nvPr/>
        </p:nvSpPr>
        <p:spPr>
          <a:xfrm>
            <a:off x="7423157" y="2984094"/>
            <a:ext cx="380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b) June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B74394E4-2C9F-9FB8-8C2F-B2A09A3C2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89920"/>
              </p:ext>
            </p:extLst>
          </p:nvPr>
        </p:nvGraphicFramePr>
        <p:xfrm>
          <a:off x="1393440" y="3297626"/>
          <a:ext cx="3538350" cy="2361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663">
                  <a:extLst>
                    <a:ext uri="{9D8B030D-6E8A-4147-A177-3AD203B41FA5}">
                      <a16:colId xmlns:a16="http://schemas.microsoft.com/office/drawing/2014/main" val="3514982220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1248890271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2236210718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3976505014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1563088793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1893425687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184156102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4184874792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2646214979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1714604938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2584894364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2097706771"/>
                    </a:ext>
                  </a:extLst>
                </a:gridCol>
                <a:gridCol w="212915">
                  <a:extLst>
                    <a:ext uri="{9D8B030D-6E8A-4147-A177-3AD203B41FA5}">
                      <a16:colId xmlns:a16="http://schemas.microsoft.com/office/drawing/2014/main" val="2758214624"/>
                    </a:ext>
                  </a:extLst>
                </a:gridCol>
                <a:gridCol w="496707">
                  <a:extLst>
                    <a:ext uri="{9D8B030D-6E8A-4147-A177-3AD203B41FA5}">
                      <a16:colId xmlns:a16="http://schemas.microsoft.com/office/drawing/2014/main" val="1910507164"/>
                    </a:ext>
                  </a:extLst>
                </a:gridCol>
              </a:tblGrid>
              <a:tr h="1741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Period</a:t>
                      </a: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16838"/>
                  </a:ext>
                </a:extLst>
              </a:tr>
              <a:tr h="2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Yearly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74982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SS1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1685549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SS2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608982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SS3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215993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DD1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673914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DD2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1.3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1.3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9704917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DD3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1.3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1.7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1.3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8075498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OM1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368136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OM2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502779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BC1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1.5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8401827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BC2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227306"/>
                  </a:ext>
                </a:extLst>
              </a:tr>
              <a:tr h="174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SU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1.1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8304264"/>
                  </a:ext>
                </a:extLst>
              </a:tr>
            </a:tbl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5948CD3-9512-3DDC-0C90-47B9E474783D}"/>
              </a:ext>
            </a:extLst>
          </p:cNvPr>
          <p:cNvSpPr txBox="1"/>
          <p:nvPr/>
        </p:nvSpPr>
        <p:spPr>
          <a:xfrm>
            <a:off x="316800" y="2807376"/>
            <a:ext cx="6784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u="none" strike="noStrike" baseline="0" noProof="0" dirty="0">
                <a:latin typeface="CMR10"/>
              </a:rPr>
              <a:t>Table 3.</a:t>
            </a:r>
            <a:r>
              <a:rPr lang="en-US" sz="1200" b="1" i="0" u="none" strike="noStrike" baseline="0" noProof="0" dirty="0">
                <a:latin typeface="CMR10"/>
              </a:rPr>
              <a:t> </a:t>
            </a:r>
            <a:r>
              <a:rPr lang="en-US" sz="1200" i="0" u="none" strike="noStrike" baseline="0" noProof="0" dirty="0">
                <a:latin typeface="CMR10"/>
              </a:rPr>
              <a:t>Parameter </a:t>
            </a:r>
            <a:r>
              <a:rPr lang="en-US" sz="1200" i="0" u="none" strike="noStrike" baseline="0" noProof="0" dirty="0">
                <a:latin typeface="CMMI10"/>
              </a:rPr>
              <a:t>β </a:t>
            </a:r>
            <a:r>
              <a:rPr lang="en-US" sz="1200" dirty="0">
                <a:latin typeface="CMMI10"/>
              </a:rPr>
              <a:t>estimated from </a:t>
            </a:r>
            <a:r>
              <a:rPr lang="en-US" sz="1200" dirty="0"/>
              <a:t>CAMS 3D climatology </a:t>
            </a:r>
            <a:r>
              <a:rPr lang="en-US" sz="1200" i="0" u="none" strike="noStrike" baseline="0" noProof="0" dirty="0">
                <a:latin typeface="CMR10"/>
              </a:rPr>
              <a:t>(</a:t>
            </a:r>
            <a:r>
              <a:rPr lang="en-US" sz="1200" dirty="0"/>
              <a:t>20-year averaged fields (2003-2022) over Europe</a:t>
            </a:r>
            <a:r>
              <a:rPr lang="en-US" sz="1200" i="0" u="none" strike="noStrike" baseline="0" noProof="0" dirty="0">
                <a:latin typeface="CMR10"/>
              </a:rPr>
              <a:t>). Empty fields mean that the distribution is exponential (</a:t>
            </a:r>
            <a:r>
              <a:rPr lang="en-US" sz="1200" i="0" u="none" strike="noStrike" baseline="0" noProof="0" dirty="0">
                <a:latin typeface="CMMI10"/>
              </a:rPr>
              <a:t>β</a:t>
            </a:r>
            <a:r>
              <a:rPr lang="en-US" sz="1200" i="0" u="none" strike="noStrike" baseline="0" noProof="0" dirty="0">
                <a:latin typeface="CMR10"/>
              </a:rPr>
              <a:t>=1).[1]</a:t>
            </a:r>
            <a:endParaRPr lang="en-US" sz="1200" noProof="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FD585AF-283F-C5A3-28B0-692DF73BFECB}"/>
              </a:ext>
            </a:extLst>
          </p:cNvPr>
          <p:cNvSpPr txBox="1"/>
          <p:nvPr/>
        </p:nvSpPr>
        <p:spPr>
          <a:xfrm>
            <a:off x="316800" y="6152977"/>
            <a:ext cx="60975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Notes: Impact of gamma distribution is small, so default values for β exponents are set to 1. </a:t>
            </a:r>
          </a:p>
        </p:txBody>
      </p:sp>
    </p:spTree>
    <p:extLst>
      <p:ext uri="{BB962C8B-B14F-4D97-AF65-F5344CB8AC3E}">
        <p14:creationId xmlns:p14="http://schemas.microsoft.com/office/powerpoint/2010/main" val="53072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5FAA3-B9D1-D557-301D-4DC59ABD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37CC95F-31A4-6ABC-1489-D17E89804128}"/>
              </a:ext>
            </a:extLst>
          </p:cNvPr>
          <p:cNvSpPr/>
          <p:nvPr/>
        </p:nvSpPr>
        <p:spPr>
          <a:xfrm>
            <a:off x="316800" y="416459"/>
            <a:ext cx="7790657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7EE027-6936-EBD4-95FE-5F4809BD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84181"/>
            <a:ext cx="6635208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background aerosols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489FE-29A6-CB60-666E-5085FB78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3" y="1573684"/>
            <a:ext cx="7790657" cy="3406272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300" noProof="0" dirty="0">
                <a:latin typeface="+mj-lt"/>
              </a:rPr>
              <a:t>For Tegen climatology we use three background values.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noProof="0" dirty="0">
                <a:latin typeface="+mj-lt"/>
              </a:rPr>
              <a:t>In CAMS climatology two background values are introduced:</a:t>
            </a:r>
          </a:p>
          <a:p>
            <a:pPr lvl="1"/>
            <a:r>
              <a:rPr lang="en-US" sz="1300" noProof="0" dirty="0">
                <a:latin typeface="+mj-lt"/>
              </a:rPr>
              <a:t>tropospheric &amp; stratospheric </a:t>
            </a:r>
          </a:p>
          <a:p>
            <a:pPr marL="457200" lvl="1" indent="0">
              <a:buNone/>
            </a:pPr>
            <a:endParaRPr lang="en-US" sz="1300" noProof="0" dirty="0">
              <a:latin typeface="+mj-lt"/>
            </a:endParaRPr>
          </a:p>
          <a:p>
            <a:pPr fontAlgn="b">
              <a:buFont typeface="Wingdings" panose="05000000000000000000" pitchFamily="2" charset="2"/>
              <a:buChar char="Ø"/>
            </a:pPr>
            <a:r>
              <a:rPr lang="en-US" sz="1300" noProof="0" dirty="0">
                <a:latin typeface="+mj-lt"/>
              </a:rPr>
              <a:t>Tropospheric (</a:t>
            </a:r>
            <a:r>
              <a:rPr lang="en-US" sz="1300" b="1" noProof="0" dirty="0">
                <a:latin typeface="+mj-lt"/>
              </a:rPr>
              <a:t>Tegen #1</a:t>
            </a:r>
            <a:r>
              <a:rPr lang="en-US" sz="1300" noProof="0" dirty="0">
                <a:latin typeface="+mj-lt"/>
              </a:rPr>
              <a:t>) and stratospheric (</a:t>
            </a:r>
            <a:r>
              <a:rPr lang="en-US" sz="1300" b="1" noProof="0" dirty="0">
                <a:latin typeface="+mj-lt"/>
              </a:rPr>
              <a:t>Tegen #5</a:t>
            </a:r>
            <a:r>
              <a:rPr lang="en-US" sz="1300" noProof="0" dirty="0">
                <a:latin typeface="+mj-lt"/>
              </a:rPr>
              <a:t>) backgrounds from Tegen were added to hydrophobic organic matter (two namelist variables):</a:t>
            </a:r>
          </a:p>
          <a:p>
            <a:pPr marL="457200" lvl="1" indent="0" fontAlgn="b">
              <a:buNone/>
            </a:pPr>
            <a:r>
              <a:rPr lang="en-US" sz="1300" i="0" u="none" strike="noStrike" kern="1200" noProof="0" dirty="0">
                <a:effectLst/>
                <a:latin typeface="+mj-lt"/>
              </a:rPr>
              <a:t>	RBGST_MMR_OM2 </a:t>
            </a:r>
          </a:p>
          <a:p>
            <a:pPr marL="457200" lvl="1" indent="0" fontAlgn="b">
              <a:buNone/>
            </a:pPr>
            <a:r>
              <a:rPr lang="en-US" sz="1300" i="0" u="none" strike="noStrike" kern="1200" noProof="0" dirty="0">
                <a:effectLst/>
                <a:latin typeface="+mj-lt"/>
              </a:rPr>
              <a:t>	RBGTR_MMR_OM2</a:t>
            </a:r>
            <a:endParaRPr lang="en-US" sz="1300" i="0" u="none" strike="noStrike" noProof="0" dirty="0">
              <a:effectLst/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noProof="0" dirty="0">
                <a:latin typeface="CMR10"/>
              </a:rPr>
              <a:t>U</a:t>
            </a:r>
            <a:r>
              <a:rPr lang="en-US" sz="1300" b="0" i="0" u="none" strike="noStrike" baseline="0" noProof="0" dirty="0">
                <a:latin typeface="CMR10"/>
              </a:rPr>
              <a:t>ser must specify the location of hydrophobic organic matter in GFL structure -  </a:t>
            </a:r>
            <a:r>
              <a:rPr lang="en-US" sz="1300" b="1" i="0" u="none" strike="noStrike" kern="1200" noProof="0" dirty="0">
                <a:effectLst/>
                <a:latin typeface="Aptos Narrow" panose="020B0004020202020204" pitchFamily="34" charset="0"/>
                <a:ea typeface="+mn-ea"/>
                <a:cs typeface="+mn-cs"/>
              </a:rPr>
              <a:t>NUMGFL_AERO_OM2 </a:t>
            </a:r>
            <a:br>
              <a:rPr lang="en-US" sz="1300" b="1" i="0" u="none" strike="noStrike" kern="1200" noProof="0" dirty="0">
                <a:effectLst/>
                <a:latin typeface="Aptos Narrow" panose="020B0004020202020204" pitchFamily="34" charset="0"/>
                <a:ea typeface="+mn-ea"/>
                <a:cs typeface="+mn-cs"/>
              </a:rPr>
            </a:br>
            <a:r>
              <a:rPr lang="en-US" sz="1300" noProof="0" dirty="0">
                <a:latin typeface="+mj-lt"/>
              </a:rPr>
              <a:t>(for CAMS climatological – field No. 8) or set those two variables to 0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300" b="0" i="0" u="none" strike="noStrike" baseline="0" noProof="0" dirty="0">
                <a:latin typeface="CMR10"/>
              </a:rPr>
              <a:t>Background values for CAMS were scaled in such way to have the similar the impact on shortwave radiation as in the Tegen case</a:t>
            </a:r>
            <a:r>
              <a:rPr lang="en-US" sz="1300" noProof="0" dirty="0">
                <a:latin typeface="CMR10"/>
              </a:rPr>
              <a:t> [1]</a:t>
            </a:r>
            <a:endParaRPr lang="en-US" sz="1300" noProof="0" dirty="0">
              <a:latin typeface="+mj-lt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87662507-2B9B-F355-5A82-5B3D5885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11</a:t>
            </a:fld>
            <a:endParaRPr lang="en-US" noProof="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0EE0DE1-BE27-DF2D-33C1-51E469DB3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12648"/>
              </p:ext>
            </p:extLst>
          </p:nvPr>
        </p:nvGraphicFramePr>
        <p:xfrm>
          <a:off x="1054855" y="5251042"/>
          <a:ext cx="6971546" cy="1287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892">
                  <a:extLst>
                    <a:ext uri="{9D8B030D-6E8A-4147-A177-3AD203B41FA5}">
                      <a16:colId xmlns:a16="http://schemas.microsoft.com/office/drawing/2014/main" val="3554565691"/>
                    </a:ext>
                  </a:extLst>
                </a:gridCol>
                <a:gridCol w="605813">
                  <a:extLst>
                    <a:ext uri="{9D8B030D-6E8A-4147-A177-3AD203B41FA5}">
                      <a16:colId xmlns:a16="http://schemas.microsoft.com/office/drawing/2014/main" val="675149384"/>
                    </a:ext>
                  </a:extLst>
                </a:gridCol>
                <a:gridCol w="5132841">
                  <a:extLst>
                    <a:ext uri="{9D8B030D-6E8A-4147-A177-3AD203B41FA5}">
                      <a16:colId xmlns:a16="http://schemas.microsoft.com/office/drawing/2014/main" val="3901095832"/>
                    </a:ext>
                  </a:extLst>
                </a:gridCol>
              </a:tblGrid>
              <a:tr h="162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&amp;NAMAERO</a:t>
                      </a:r>
                    </a:p>
                  </a:txBody>
                  <a:tcPr marL="3074" marR="3074" marT="3074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3074" marR="3074" marT="3074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3074" marR="3074" marT="3074" marB="0" anchor="b"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77582"/>
                  </a:ext>
                </a:extLst>
              </a:tr>
              <a:tr h="5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NUMGFL_AERO_OM2</a:t>
                      </a:r>
                    </a:p>
                  </a:txBody>
                  <a:tcPr marL="3074" marR="3074" marT="3074" marB="0" anchor="ctr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074" marR="3074" marT="3074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REQUIRED: Position of hydrophobic organic matter in the GFL array when using CAMS aerosols. </a:t>
                      </a:r>
                    </a:p>
                    <a:p>
                      <a:pPr algn="l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Not needed when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RBGST_MMR_OM2 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RBGTR_MMR_OM2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to 0. </a:t>
                      </a:r>
                    </a:p>
                    <a:p>
                      <a:pPr algn="l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For using only CAMS climatological aerosols NUMGFL_AERO_OM2 is equal to 8.</a:t>
                      </a:r>
                    </a:p>
                  </a:txBody>
                  <a:tcPr marL="3074" marR="3074" marT="3074" marB="0" anchor="b"/>
                </a:tc>
                <a:extLst>
                  <a:ext uri="{0D108BD9-81ED-4DB2-BD59-A6C34878D82A}">
                    <a16:rowId xmlns:a16="http://schemas.microsoft.com/office/drawing/2014/main" val="4157011355"/>
                  </a:ext>
                </a:extLst>
              </a:tr>
              <a:tr h="221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RBGST_MMR_OM2 </a:t>
                      </a:r>
                    </a:p>
                  </a:txBody>
                  <a:tcPr marL="3074" marR="3074" marT="3074" marB="0" anchor="ctr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4.50E-10</a:t>
                      </a:r>
                    </a:p>
                  </a:txBody>
                  <a:tcPr marL="3074" marR="3074" marT="3074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Unit: kg/kg, equivalent of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Tegen #5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background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stratospheric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AOD@550=0.007</a:t>
                      </a:r>
                    </a:p>
                  </a:txBody>
                  <a:tcPr marL="3074" marR="3074" marT="3074" marB="0" anchor="b"/>
                </a:tc>
                <a:extLst>
                  <a:ext uri="{0D108BD9-81ED-4DB2-BD59-A6C34878D82A}">
                    <a16:rowId xmlns:a16="http://schemas.microsoft.com/office/drawing/2014/main" val="1824668970"/>
                  </a:ext>
                </a:extLst>
              </a:tr>
              <a:tr h="221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RBGTR_MMR_OM2</a:t>
                      </a:r>
                    </a:p>
                  </a:txBody>
                  <a:tcPr marL="3074" marR="3074" marT="3074" marB="0" anchor="ctr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1.65E-09</a:t>
                      </a:r>
                    </a:p>
                  </a:txBody>
                  <a:tcPr marL="3074" marR="3074" marT="3074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Unit: kg/kg, equivalent of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Tegen #1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background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tropospheric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AOD@550=0.0534</a:t>
                      </a:r>
                    </a:p>
                  </a:txBody>
                  <a:tcPr marL="3074" marR="3074" marT="3074" marB="0" anchor="b"/>
                </a:tc>
                <a:extLst>
                  <a:ext uri="{0D108BD9-81ED-4DB2-BD59-A6C34878D82A}">
                    <a16:rowId xmlns:a16="http://schemas.microsoft.com/office/drawing/2014/main" val="200729004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6DA5EC6-2C0C-A7E4-7478-834B77B68817}"/>
              </a:ext>
            </a:extLst>
          </p:cNvPr>
          <p:cNvSpPr txBox="1"/>
          <p:nvPr/>
        </p:nvSpPr>
        <p:spPr>
          <a:xfrm>
            <a:off x="8823735" y="5430916"/>
            <a:ext cx="347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noProof="0" dirty="0">
                <a:latin typeface="CMR10"/>
              </a:rPr>
              <a:t>Horizontally averaged change in temperature tendency due to the presence of background values of 24-hour temperature budget</a:t>
            </a:r>
            <a:r>
              <a:rPr lang="en-US" sz="1200" noProof="0" dirty="0">
                <a:latin typeface="CMR10"/>
              </a:rPr>
              <a:t> for clear sky case 07/09/2023</a:t>
            </a:r>
            <a:r>
              <a:rPr lang="en-US" sz="1200" b="0" i="0" u="none" strike="noStrike" baseline="0" noProof="0" dirty="0">
                <a:latin typeface="CMR10"/>
              </a:rPr>
              <a:t>.</a:t>
            </a:r>
          </a:p>
        </p:txBody>
      </p:sp>
      <p:pic>
        <p:nvPicPr>
          <p:cNvPr id="11" name="Obraz 10" descr="Obraz zawierający tekst, zrzut ekranu, diagram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F9FD6F0-DFF0-DBCE-3DAF-7F5202049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63" y="332642"/>
            <a:ext cx="2895694" cy="2441467"/>
          </a:xfrm>
          <a:prstGeom prst="rect">
            <a:avLst/>
          </a:prstGeom>
        </p:spPr>
      </p:pic>
      <p:pic>
        <p:nvPicPr>
          <p:cNvPr id="13" name="Obraz 12" descr="Obraz zawierający tekst, zrzut ekranu, diagram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2ED0CBB-AA48-499C-ABED-094041B99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10" y="3131759"/>
            <a:ext cx="2590800" cy="220472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F5CCAB6-0A58-CAA3-7CDB-9F9C8B740110}"/>
              </a:ext>
            </a:extLst>
          </p:cNvPr>
          <p:cNvSpPr txBox="1"/>
          <p:nvPr/>
        </p:nvSpPr>
        <p:spPr>
          <a:xfrm>
            <a:off x="9047863" y="11312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a) Tegen troposphere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E0643A3-91CB-ED55-701E-F0C21EC50E0E}"/>
              </a:ext>
            </a:extLst>
          </p:cNvPr>
          <p:cNvSpPr txBox="1"/>
          <p:nvPr/>
        </p:nvSpPr>
        <p:spPr>
          <a:xfrm>
            <a:off x="9047863" y="2841473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b) CAMS troposphere</a:t>
            </a:r>
          </a:p>
        </p:txBody>
      </p:sp>
    </p:spTree>
    <p:extLst>
      <p:ext uri="{BB962C8B-B14F-4D97-AF65-F5344CB8AC3E}">
        <p14:creationId xmlns:p14="http://schemas.microsoft.com/office/powerpoint/2010/main" val="368616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3FB40-A3B4-9B44-20EB-797CC90C0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772AF07-BE51-6766-655E-A1C6EE80875C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7B9D08-AA3F-9191-A61B-739BABD2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84181"/>
            <a:ext cx="6635208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background aerosols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178E7E-1E1A-7D35-BD34-BA3B4D7E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41" y="1536517"/>
            <a:ext cx="8311357" cy="2388716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00" b="0" i="0" u="none" strike="noStrike" baseline="0" noProof="0" dirty="0">
                <a:latin typeface="CMR10"/>
              </a:rPr>
              <a:t>In CAMS data, no stratospheric volcanic aerosols are provided.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i="0" u="none" strike="noStrike" baseline="0" noProof="0" dirty="0">
                <a:latin typeface="CMR10"/>
              </a:rPr>
              <a:t>Stratospheric volcanic aerosols (</a:t>
            </a:r>
            <a:r>
              <a:rPr lang="en-US" sz="1200" b="1" i="0" u="none" strike="noStrike" baseline="0" noProof="0" dirty="0">
                <a:latin typeface="CMR10"/>
              </a:rPr>
              <a:t>Tegen #6</a:t>
            </a:r>
            <a:r>
              <a:rPr lang="en-US" sz="1200" b="0" i="0" u="none" strike="noStrike" baseline="0" noProof="0" dirty="0">
                <a:latin typeface="CMR10"/>
              </a:rPr>
              <a:t>) </a:t>
            </a:r>
            <a:r>
              <a:rPr lang="en-US" sz="1200" dirty="0">
                <a:latin typeface="CMR10"/>
              </a:rPr>
              <a:t>can be</a:t>
            </a:r>
            <a:r>
              <a:rPr lang="en-US" sz="1200" b="0" i="0" u="none" strike="noStrike" baseline="0" noProof="0" dirty="0">
                <a:latin typeface="CMR10"/>
              </a:rPr>
              <a:t> prescribed, but only as total AOD550 (FA field </a:t>
            </a:r>
            <a:r>
              <a:rPr lang="en-US" sz="1200" b="1" i="0" u="none" strike="noStrike" baseline="0" noProof="0" dirty="0">
                <a:latin typeface="CMTT10"/>
              </a:rPr>
              <a:t>SURFAEROS.VOLCAN</a:t>
            </a:r>
            <a:r>
              <a:rPr lang="en-US" sz="1200" b="0" i="0" u="none" strike="noStrike" baseline="0" noProof="0" dirty="0">
                <a:latin typeface="CMR10"/>
              </a:rPr>
              <a:t>)</a:t>
            </a:r>
            <a:endParaRPr lang="en-US" sz="1200" noProof="0" dirty="0">
              <a:latin typeface="CMR1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CMR10"/>
              </a:rPr>
              <a:t>Stratospheric aerosol has similar properties as CAMS sulfates  → they can be added to this field (</a:t>
            </a:r>
            <a:r>
              <a:rPr lang="en-US" sz="1200" b="1" i="0" u="none" strike="noStrike" kern="1200" noProof="0" dirty="0">
                <a:solidFill>
                  <a:schemeClr val="tx1"/>
                </a:solidFill>
                <a:effectLst/>
                <a:latin typeface="Aptos Narrow" panose="020B0004020202020204" pitchFamily="34" charset="0"/>
                <a:ea typeface="+mn-ea"/>
                <a:cs typeface="+mn-cs"/>
              </a:rPr>
              <a:t>LAEROVOL=.TRUE.</a:t>
            </a:r>
            <a:r>
              <a:rPr lang="en-US" sz="1200" noProof="0" dirty="0">
                <a:latin typeface="CMR1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CMR10"/>
              </a:rPr>
              <a:t>possible conversion from AOD550 to </a:t>
            </a:r>
            <a:r>
              <a:rPr lang="en-US" sz="1200" b="0" i="0" u="none" strike="noStrike" baseline="0" noProof="0" dirty="0">
                <a:latin typeface="CMR10"/>
              </a:rPr>
              <a:t>vertically integrated mass by using </a:t>
            </a:r>
            <a:br>
              <a:rPr lang="en-US" sz="1200" dirty="0">
                <a:latin typeface="CMR10"/>
              </a:rPr>
            </a:br>
            <a:r>
              <a:rPr lang="en-US" sz="1200" b="0" i="0" u="none" strike="noStrike" baseline="0" noProof="0" dirty="0">
                <a:latin typeface="CMR10"/>
              </a:rPr>
              <a:t>mass extinction coefficient at 550nm</a:t>
            </a:r>
            <a:r>
              <a:rPr lang="en-US" sz="1200" noProof="0" dirty="0">
                <a:latin typeface="CMR10"/>
              </a:rPr>
              <a:t> – variable </a:t>
            </a:r>
            <a:r>
              <a:rPr lang="en-US" sz="1200" b="1" i="0" u="none" strike="noStrike" kern="1200" noProof="0" dirty="0">
                <a:effectLst/>
                <a:latin typeface="Aptos Narrow" panose="020B0004020202020204" pitchFamily="34" charset="0"/>
                <a:ea typeface="+mn-ea"/>
                <a:cs typeface="+mn-cs"/>
              </a:rPr>
              <a:t>REXT550_SU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0" i="0" u="none" strike="noStrike" baseline="0" noProof="0" dirty="0">
              <a:latin typeface="CMR1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i="0" u="none" strike="noStrike" baseline="0" noProof="0" dirty="0">
                <a:latin typeface="CMR10"/>
              </a:rPr>
              <a:t>In the case of CAMS 2D climatology - sulfates are always at the position 11</a:t>
            </a:r>
            <a:r>
              <a:rPr lang="en-US" sz="1200" noProof="0" dirty="0">
                <a:latin typeface="CMR10"/>
              </a:rPr>
              <a:t> (variable </a:t>
            </a:r>
            <a:r>
              <a:rPr lang="en-US" sz="1200" b="1" i="0" u="none" strike="noStrike" kern="1200" noProof="0" dirty="0">
                <a:effectLst/>
                <a:latin typeface="Aptos Narrow" panose="020B0004020202020204" pitchFamily="34" charset="0"/>
                <a:ea typeface="+mn-ea"/>
                <a:cs typeface="+mn-cs"/>
              </a:rPr>
              <a:t>NUMGFL_AERO_SU </a:t>
            </a:r>
            <a:r>
              <a:rPr lang="en-US" sz="1200" i="0" u="none" strike="noStrike" kern="1200" noProof="0" dirty="0">
                <a:effectLst/>
                <a:latin typeface="Aptos Narrow" panose="020B0004020202020204" pitchFamily="34" charset="0"/>
                <a:ea typeface="+mn-ea"/>
                <a:cs typeface="+mn-cs"/>
              </a:rPr>
              <a:t>in the namelist).</a:t>
            </a:r>
            <a:br>
              <a:rPr lang="en-US" sz="1200" i="0" u="none" strike="noStrike" kern="1200" noProof="0" dirty="0">
                <a:effectLst/>
                <a:latin typeface="Aptos Narrow" panose="020B0004020202020204" pitchFamily="34" charset="0"/>
                <a:ea typeface="+mn-ea"/>
                <a:cs typeface="+mn-cs"/>
              </a:rPr>
            </a:br>
            <a:r>
              <a:rPr lang="en-US" sz="1200" i="0" u="none" strike="noStrike" kern="1200" noProof="0" dirty="0">
                <a:effectLst/>
                <a:latin typeface="Aptos Narrow" panose="020B0004020202020204" pitchFamily="34" charset="0"/>
                <a:ea typeface="+mn-ea"/>
                <a:cs typeface="+mn-cs"/>
              </a:rPr>
              <a:t>For CAMS 3D case, user must know the position of sulfates in GFL structure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E34FCDB4-C27E-7EF6-4B1A-4413B810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12</a:t>
            </a:fld>
            <a:endParaRPr lang="en-US" noProof="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2A5678F-51EB-4EED-3D7F-AE9E505A2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211122"/>
              </p:ext>
            </p:extLst>
          </p:nvPr>
        </p:nvGraphicFramePr>
        <p:xfrm>
          <a:off x="1304925" y="4548088"/>
          <a:ext cx="4892675" cy="1191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986">
                  <a:extLst>
                    <a:ext uri="{9D8B030D-6E8A-4147-A177-3AD203B41FA5}">
                      <a16:colId xmlns:a16="http://schemas.microsoft.com/office/drawing/2014/main" val="3554565691"/>
                    </a:ext>
                  </a:extLst>
                </a:gridCol>
                <a:gridCol w="519313">
                  <a:extLst>
                    <a:ext uri="{9D8B030D-6E8A-4147-A177-3AD203B41FA5}">
                      <a16:colId xmlns:a16="http://schemas.microsoft.com/office/drawing/2014/main" val="675149384"/>
                    </a:ext>
                  </a:extLst>
                </a:gridCol>
                <a:gridCol w="2982376">
                  <a:extLst>
                    <a:ext uri="{9D8B030D-6E8A-4147-A177-3AD203B41FA5}">
                      <a16:colId xmlns:a16="http://schemas.microsoft.com/office/drawing/2014/main" val="3901095832"/>
                    </a:ext>
                  </a:extLst>
                </a:gridCol>
              </a:tblGrid>
              <a:tr h="229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&amp;NAMAERO</a:t>
                      </a:r>
                    </a:p>
                  </a:txBody>
                  <a:tcPr marL="3074" marR="3074" marT="3074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3074" marR="3074" marT="3074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3074" marR="3074" marT="3074" marB="0" anchor="b"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77582"/>
                  </a:ext>
                </a:extLst>
              </a:tr>
              <a:tr h="455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REXT550_SU</a:t>
                      </a:r>
                    </a:p>
                  </a:txBody>
                  <a:tcPr marL="3074" marR="3074" marT="3074" marB="0" anchor="ctr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3074" marR="3074" marT="3074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Unit: m^2/kg, tuned mass extinction coefficient at 550nm of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stratospheric volcanic aerosols</a:t>
                      </a:r>
                    </a:p>
                  </a:txBody>
                  <a:tcPr marL="3074" marR="3074" marT="3074" marB="0" anchor="b"/>
                </a:tc>
                <a:extLst>
                  <a:ext uri="{0D108BD9-81ED-4DB2-BD59-A6C34878D82A}">
                    <a16:rowId xmlns:a16="http://schemas.microsoft.com/office/drawing/2014/main" val="3669209156"/>
                  </a:ext>
                </a:extLst>
              </a:tr>
              <a:tr h="455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NUMGFL_AERO_SU</a:t>
                      </a:r>
                    </a:p>
                  </a:txBody>
                  <a:tcPr marL="3074" marR="3074" marT="3074" marB="0" anchor="ctr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074" marR="3074" marT="3074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GFL position of sulfate  required when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LAEROVOL=.TRUE. 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and Tegen field </a:t>
                      </a:r>
                      <a:r>
                        <a:rPr lang="en-US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SURFAEROS.VOLCAN</a:t>
                      </a: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in the initial file.</a:t>
                      </a:r>
                    </a:p>
                  </a:txBody>
                  <a:tcPr marL="3074" marR="3074" marT="3074" marB="0" anchor="b"/>
                </a:tc>
                <a:extLst>
                  <a:ext uri="{0D108BD9-81ED-4DB2-BD59-A6C34878D82A}">
                    <a16:rowId xmlns:a16="http://schemas.microsoft.com/office/drawing/2014/main" val="1967657486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531A09D-E998-645E-20E2-EA942EB56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08672"/>
              </p:ext>
            </p:extLst>
          </p:nvPr>
        </p:nvGraphicFramePr>
        <p:xfrm>
          <a:off x="6677424" y="4526264"/>
          <a:ext cx="4539748" cy="1213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833">
                  <a:extLst>
                    <a:ext uri="{9D8B030D-6E8A-4147-A177-3AD203B41FA5}">
                      <a16:colId xmlns:a16="http://schemas.microsoft.com/office/drawing/2014/main" val="618657822"/>
                    </a:ext>
                  </a:extLst>
                </a:gridCol>
                <a:gridCol w="1368391">
                  <a:extLst>
                    <a:ext uri="{9D8B030D-6E8A-4147-A177-3AD203B41FA5}">
                      <a16:colId xmlns:a16="http://schemas.microsoft.com/office/drawing/2014/main" val="4218683159"/>
                    </a:ext>
                  </a:extLst>
                </a:gridCol>
                <a:gridCol w="1330813">
                  <a:extLst>
                    <a:ext uri="{9D8B030D-6E8A-4147-A177-3AD203B41FA5}">
                      <a16:colId xmlns:a16="http://schemas.microsoft.com/office/drawing/2014/main" val="2947567037"/>
                    </a:ext>
                  </a:extLst>
                </a:gridCol>
                <a:gridCol w="1345711">
                  <a:extLst>
                    <a:ext uri="{9D8B030D-6E8A-4147-A177-3AD203B41FA5}">
                      <a16:colId xmlns:a16="http://schemas.microsoft.com/office/drawing/2014/main" val="1381545841"/>
                    </a:ext>
                  </a:extLst>
                </a:gridCol>
              </a:tblGrid>
              <a:tr h="335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Case</a:t>
                      </a: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LAEROVOL=.T.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LAEROVOL=.F. 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added to field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62403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Tegen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SURFAEROS.VOLCAN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STBKG = 0.0045_JPRB (default)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Tegen #6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7570527"/>
                  </a:ext>
                </a:extLst>
              </a:tr>
              <a:tr h="493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CAMS 2D / 3D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SURFAEROS.VOLCAN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0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effectLst/>
                        </a:rPr>
                        <a:t>#NUMGFL_AERO_SU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3704293"/>
                  </a:ext>
                </a:extLst>
              </a:tr>
            </a:tbl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65379D4-558E-E16F-38D8-B28EDF83D151}"/>
              </a:ext>
            </a:extLst>
          </p:cNvPr>
          <p:cNvSpPr txBox="1"/>
          <p:nvPr/>
        </p:nvSpPr>
        <p:spPr>
          <a:xfrm>
            <a:off x="6677424" y="4230999"/>
            <a:ext cx="55145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noProof="0" dirty="0">
                <a:latin typeface="CMR10"/>
              </a:rPr>
              <a:t>Overview of the fields added to existing aerosol types for Tegen and CAMS cases [1].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88122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2FE0F-7C4B-CE24-7892-C13378A8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E9157D6-DB25-EA00-F14E-3F4782FB8430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E0D3517-B9CC-C858-2BDA-23BA195F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93234"/>
            <a:ext cx="6300230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</a:t>
            </a:r>
            <a:r>
              <a:rPr lang="en-US" sz="2000" b="1" noProof="0" dirty="0">
                <a:solidFill>
                  <a:schemeClr val="bg1"/>
                </a:solidFill>
                <a:latin typeface="Aptos Narrow" panose="020B0004020202020204" pitchFamily="34" charset="0"/>
              </a:rPr>
              <a:t>a</a:t>
            </a:r>
            <a:r>
              <a:rPr lang="en-US" sz="2000" b="1" i="0" u="none" strike="noStrike" noProof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erosol inherent optical properties</a:t>
            </a:r>
            <a:endParaRPr lang="en-US" sz="2000" b="1" noProof="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195F7F-CBD8-CC47-7E20-E5A6EE11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13</a:t>
            </a:fld>
            <a:endParaRPr lang="en-US" noProof="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1B07C7A-A797-0705-E0C4-8E2244F3D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23969"/>
              </p:ext>
            </p:extLst>
          </p:nvPr>
        </p:nvGraphicFramePr>
        <p:xfrm>
          <a:off x="450338" y="1205376"/>
          <a:ext cx="10633296" cy="2910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9684">
                  <a:extLst>
                    <a:ext uri="{9D8B030D-6E8A-4147-A177-3AD203B41FA5}">
                      <a16:colId xmlns:a16="http://schemas.microsoft.com/office/drawing/2014/main" val="3612982351"/>
                    </a:ext>
                  </a:extLst>
                </a:gridCol>
                <a:gridCol w="6823612">
                  <a:extLst>
                    <a:ext uri="{9D8B030D-6E8A-4147-A177-3AD203B41FA5}">
                      <a16:colId xmlns:a16="http://schemas.microsoft.com/office/drawing/2014/main" val="3283006454"/>
                    </a:ext>
                  </a:extLst>
                </a:gridCol>
              </a:tblGrid>
              <a:tr h="16075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&amp;NAMAERO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2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27837"/>
                  </a:ext>
                </a:extLst>
              </a:tr>
              <a:tr h="2720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noProof="0" dirty="0">
                          <a:effectLst/>
                        </a:rPr>
                        <a:t> MAP_AERO_GFL2NC</a:t>
                      </a:r>
                      <a:r>
                        <a:rPr lang="en-US" sz="1200" u="none" strike="noStrike" noProof="0" dirty="0">
                          <a:effectLst/>
                        </a:rPr>
                        <a:t>=-1,-2,-3,1,2,3,-4,10,11,11,-5,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Defines aerosol inherent optical properties (IOPs) used in radiation read from NetCDF file.</a:t>
                      </a: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200" noProof="0" dirty="0">
                        <a:effectLst/>
                      </a:endParaRP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The index is order in GFL array.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The value order in the  NetCDF file: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effectLst/>
                        </a:rPr>
                        <a:t>Positive value – hydrophobic;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effectLst/>
                        </a:rPr>
                        <a:t>Negative value - hydrophilic aerosols;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effectLst/>
                        </a:rPr>
                        <a:t>Zero – aerosol not used.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effectLst/>
                        </a:rPr>
                        <a:t>The size of the array must be consistent with NAERO variable (GFL array attributes).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828530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0A9517-35D4-1030-8BA5-D45170662F02}"/>
              </a:ext>
            </a:extLst>
          </p:cNvPr>
          <p:cNvSpPr txBox="1"/>
          <p:nvPr/>
        </p:nvSpPr>
        <p:spPr>
          <a:xfrm>
            <a:off x="196913" y="4057233"/>
            <a:ext cx="60975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NETCDF FILE </a:t>
            </a:r>
          </a:p>
          <a:p>
            <a:r>
              <a:rPr lang="en-US" sz="1100" b="1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Description hydrophobic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1: Desert dust, bin 1, 0.03-0.55 micron, (SW)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Dubovik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al. 2002 (LW)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Fouquart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al. 1987,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2: Desert dust, bin 2, 0.55-0.90 micron, (SW)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Dubovik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al. 2002 (LW)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Fouquart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al. 1987,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3: Desert dust, bin 3, 0.90-20.0 micron, (SW)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Dubovik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al. 2002 (LW)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Fouquart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al. 1987,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4: Desert dust, bin 1, 0.03-0.55 micron,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Fouquart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 1987,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5: Desert dust, bin 2, 0.55-0.90 micron,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Fouquart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 1987,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6: Desert dust, bin 3, 0.90-20.0 micron,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Fouquart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 1987,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7: Desert dust, bin 1, 0.03-0.55 micron, Woodward 2001, Table 2,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8: Desert dust, bin 2, 0.55-0.90 micron, Woodward 2001, Table 2,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9: Desert dust, bin 3, 0.90-20.0 micron, Woodward 2001, Table 2,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10: Hydrophobic organic matter, OPAC (hydrophilic at RH=20%),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11: Black carbon, OPAC,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12: Black carbon, Bond and Bergstrom 2006,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13: Black carbon, Stier et al 2007,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14: Stratospheric sulfate (hydrophilic ammonium sulfate at RH 20%-30%), </a:t>
            </a:r>
            <a:endParaRPr lang="en-US" sz="1100" noProof="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64781E2-FDD5-3526-CCEE-AD8CDC577EFA}"/>
              </a:ext>
            </a:extLst>
          </p:cNvPr>
          <p:cNvSpPr txBox="1"/>
          <p:nvPr/>
        </p:nvSpPr>
        <p:spPr>
          <a:xfrm>
            <a:off x="5562222" y="4206867"/>
            <a:ext cx="5791578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Description hydrophilic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1: Sea salt, bin 1, 0.03-0.5 micron, OPAC,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2: Sea salt, bin 2, 0.50-5.0 micron, OPAC,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3: Sea salt, bin 3, 5.0-20.0 micron, OPAC,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4: Hydrophilic organic matter, OPAC,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5: Ammonium sulfate (for sulfate), GACP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Lacis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 https://gacp.giss.nasa.gov/data_sets/ 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6: Secondary organic aerosol - biogenic, Moise et al 2015,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7: Secondary organic aerosol - anthropogenic, Moise et al 2015,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8: Fine mode Ammonium sulfate (for ammonia), GACP </a:t>
            </a:r>
            <a:r>
              <a:rPr lang="en-US" sz="1100" b="0" i="0" u="none" strike="noStrike" baseline="0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Lacis</a:t>
            </a:r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et al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9: Fine mode Nitrate, GLOMAP, </a:t>
            </a:r>
          </a:p>
          <a:p>
            <a:r>
              <a:rPr lang="en-US" sz="11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10: Coarse mode Nitrate, GLOMAP, </a:t>
            </a:r>
            <a:endParaRPr lang="en-US" sz="1100" noProof="0" dirty="0"/>
          </a:p>
        </p:txBody>
      </p:sp>
    </p:spTree>
    <p:extLst>
      <p:ext uri="{BB962C8B-B14F-4D97-AF65-F5344CB8AC3E}">
        <p14:creationId xmlns:p14="http://schemas.microsoft.com/office/powerpoint/2010/main" val="327123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E9185-2482-4897-2E22-1CD76A1D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1C584B9-C459-1A79-5146-B70D6F55013E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4FF6DA-72CF-9637-B279-B56173BA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84181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GFL array definition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502B30-A940-236E-CB15-0284A1C7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14</a:t>
            </a:fld>
            <a:endParaRPr lang="en-US" noProof="0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5ADFA45-6BF8-7949-473E-811AB7A07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60726"/>
              </p:ext>
            </p:extLst>
          </p:nvPr>
        </p:nvGraphicFramePr>
        <p:xfrm>
          <a:off x="646304" y="1954035"/>
          <a:ext cx="9161125" cy="424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454">
                  <a:extLst>
                    <a:ext uri="{9D8B030D-6E8A-4147-A177-3AD203B41FA5}">
                      <a16:colId xmlns:a16="http://schemas.microsoft.com/office/drawing/2014/main" val="637739985"/>
                    </a:ext>
                  </a:extLst>
                </a:gridCol>
                <a:gridCol w="4349330">
                  <a:extLst>
                    <a:ext uri="{9D8B030D-6E8A-4147-A177-3AD203B41FA5}">
                      <a16:colId xmlns:a16="http://schemas.microsoft.com/office/drawing/2014/main" val="1113774270"/>
                    </a:ext>
                  </a:extLst>
                </a:gridCol>
                <a:gridCol w="2368341">
                  <a:extLst>
                    <a:ext uri="{9D8B030D-6E8A-4147-A177-3AD203B41FA5}">
                      <a16:colId xmlns:a16="http://schemas.microsoft.com/office/drawing/2014/main" val="1072670444"/>
                    </a:ext>
                  </a:extLst>
                </a:gridCol>
              </a:tblGrid>
              <a:tr h="255002">
                <a:tc>
                  <a:txBody>
                    <a:bodyPr/>
                    <a:lstStyle/>
                    <a:p>
                      <a:r>
                        <a:rPr lang="en-US" sz="13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&amp;NAMGFL 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CAMS n.r.t.</a:t>
                      </a:r>
                      <a:endParaRPr lang="en-US" sz="13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92274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NAERO=11,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of GFL aerosol fields; this variable must be consistent with variable </a:t>
                      </a:r>
                      <a:r>
                        <a:rPr lang="en-US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MAP_AERO_GFL2NC </a:t>
                      </a: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 &amp;NAMERO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2484719"/>
                  </a:ext>
                </a:extLst>
              </a:tr>
              <a:tr h="182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YAERO_NL(1)%CNAME='SEA.SALT1',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Name of field in the initial FA file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Important for CAMS n.r.t. reading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2711131"/>
                  </a:ext>
                </a:extLst>
              </a:tr>
              <a:tr h="182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YAERO_NL(1)%LADV=.F.,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Advection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Switch on only for CAMS n.r.t.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75219"/>
                  </a:ext>
                </a:extLst>
              </a:tr>
              <a:tr h="182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YAERO_NL(1)%LINTLIN=.T.,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 linear interpolator (non-overshooting, cheaper)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Set to TRUE on only for CAMS n.r.t.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0292783"/>
                  </a:ext>
                </a:extLst>
              </a:tr>
              <a:tr h="182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YAERO_NL(1)%LPC=.T.,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Attribute for predictor-corrector scheme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Important for CAMS n.r.t. reading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703817"/>
                  </a:ext>
                </a:extLst>
              </a:tr>
              <a:tr h="182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YAERO_NL(1)%LGP=.</a:t>
                      </a:r>
                      <a:r>
                        <a:rPr lang="en-US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</a:t>
                      </a: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Determines if field is defined in grid point space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6699048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YAERO_NL(1)%LSP=.F.,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Determines if field is defined in spectral space.</a:t>
                      </a:r>
                    </a:p>
                    <a:p>
                      <a:pPr algn="l" fontAlgn="ctr"/>
                      <a:r>
                        <a:rPr lang="en-US" sz="13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LSP and LGP cannot be both TRUE!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9654683"/>
                  </a:ext>
                </a:extLst>
              </a:tr>
              <a:tr h="182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YAERO_NL(1)%LREQOUT=.T.,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Save field to the output file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025209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YAERO_NL(1)%NREQIN=0,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Initialize field to zero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Set to 1 on only for reading CAMS n.r.t.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050730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YAERO_NL(1)%NCOUPLING=0,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Coupling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Set to 1 on only for reading CAMS n.r.t.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6368480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…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454361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YAERO_NL(11)%NREQIN=0,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4987365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YAERO_NL(11)%NCOUPLING=0,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9889862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A48CE0C-965F-AD71-1EFB-23D9F6AD1600}"/>
              </a:ext>
            </a:extLst>
          </p:cNvPr>
          <p:cNvSpPr txBox="1"/>
          <p:nvPr/>
        </p:nvSpPr>
        <p:spPr>
          <a:xfrm>
            <a:off x="646304" y="1542552"/>
            <a:ext cx="9056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Description of the first aerosol type is given (all used aerosol types must be declared in </a:t>
            </a:r>
            <a:r>
              <a:rPr lang="en-US" sz="1600" b="1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&amp;NAMGFL</a:t>
            </a:r>
            <a:r>
              <a:rPr lang="en-US" sz="16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302368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840465-D152-69D1-3F83-3980D63D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13C8A1A-9230-DB0F-7F7D-24521AAE68A4}"/>
              </a:ext>
            </a:extLst>
          </p:cNvPr>
          <p:cNvSpPr/>
          <p:nvPr/>
        </p:nvSpPr>
        <p:spPr>
          <a:xfrm>
            <a:off x="316871" y="417600"/>
            <a:ext cx="7170345" cy="7126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24E089-20A3-EE25-6CB6-CD6A7D57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93234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 	→ CAMS n.r.t aerosols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F994B-5679-36B1-D203-7C829D45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55" y="1284589"/>
            <a:ext cx="10622505" cy="507176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noProof="0" dirty="0"/>
              <a:t>CAMS n.r.t aerosols: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Maximum possible size of GFL array is 42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The user must define aerosol optical properties, in the NetCDF file are defined 24 aerosol species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During the tests 14 aerosol species were used</a:t>
            </a:r>
            <a:r>
              <a:rPr lang="pl-PL" sz="1400" noProof="0" dirty="0"/>
              <a:t> (</a:t>
            </a:r>
            <a:r>
              <a:rPr lang="pl-PL" sz="1400" noProof="0" dirty="0" err="1"/>
              <a:t>Table</a:t>
            </a:r>
            <a:r>
              <a:rPr lang="pl-PL" sz="1400" noProof="0" dirty="0"/>
              <a:t> 2)</a:t>
            </a:r>
            <a:r>
              <a:rPr lang="en-US" sz="1400" noProof="0" dirty="0"/>
              <a:t> – mass mixing ratio of aerosols on model levels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Aerosol fields must be included in initial file and optionally in the coupling files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Possible advection and coupling of the aerosols – </a:t>
            </a:r>
            <a:r>
              <a:rPr lang="en-US" sz="1400" u="sng" noProof="0" dirty="0"/>
              <a:t>deposition</a:t>
            </a:r>
            <a:r>
              <a:rPr lang="en-US" sz="1400" noProof="0" dirty="0"/>
              <a:t> (dry and wet)  </a:t>
            </a:r>
            <a:r>
              <a:rPr lang="en-US" sz="1400" u="sng" noProof="0" dirty="0"/>
              <a:t>not yet available</a:t>
            </a:r>
            <a:r>
              <a:rPr lang="en-US" sz="1400" noProof="0" dirty="0"/>
              <a:t> in ALARO model !</a:t>
            </a:r>
            <a:endParaRPr lang="en-US" sz="1000" noProof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Possible combination of CAMS n.r.t and climatological aerosols.</a:t>
            </a:r>
          </a:p>
          <a:p>
            <a:pPr marL="0" indent="0">
              <a:buNone/>
            </a:pPr>
            <a:endParaRPr lang="en-US" sz="1400" noProof="0" dirty="0"/>
          </a:p>
          <a:p>
            <a:pPr marL="0" indent="0">
              <a:buNone/>
            </a:pPr>
            <a:r>
              <a:rPr lang="en-US" sz="1400" noProof="0" dirty="0"/>
              <a:t>How to prepare initial and coupling files (</a:t>
            </a:r>
            <a:r>
              <a:rPr lang="en-US" sz="1400" i="1" noProof="0" dirty="0"/>
              <a:t>only for tests</a:t>
            </a:r>
            <a:r>
              <a:rPr lang="en-US" sz="1400" noProof="0" dirty="0"/>
              <a:t>) [2]:</a:t>
            </a:r>
          </a:p>
          <a:p>
            <a:pPr marL="342900" indent="-342900">
              <a:buAutoNum type="arabicPeriod"/>
            </a:pPr>
            <a:r>
              <a:rPr lang="en-US" sz="1400" noProof="0" dirty="0"/>
              <a:t>Extract GRIB files from MARS using request</a:t>
            </a:r>
          </a:p>
          <a:p>
            <a:pPr marL="342900" indent="-342900">
              <a:buAutoNum type="arabicPeriod"/>
            </a:pPr>
            <a:r>
              <a:rPr lang="en-US" sz="1400" noProof="0" dirty="0"/>
              <a:t>Convert GRIB to FA format using GL tool (available on </a:t>
            </a:r>
            <a:r>
              <a:rPr lang="en-US" sz="1400" noProof="0" dirty="0" err="1"/>
              <a:t>belenos</a:t>
            </a:r>
            <a:r>
              <a:rPr lang="en-US" sz="1400" noProof="0" dirty="0"/>
              <a:t>)</a:t>
            </a:r>
          </a:p>
          <a:p>
            <a:pPr marL="0" indent="0">
              <a:buNone/>
            </a:pPr>
            <a:r>
              <a:rPr lang="en-US" sz="1400" noProof="0" dirty="0"/>
              <a:t> . /home/</a:t>
            </a:r>
            <a:r>
              <a:rPr lang="en-US" sz="1400" noProof="0" dirty="0" err="1"/>
              <a:t>gmap</a:t>
            </a:r>
            <a:r>
              <a:rPr lang="en-US" sz="1400" noProof="0" dirty="0"/>
              <a:t>/</a:t>
            </a:r>
            <a:r>
              <a:rPr lang="en-US" sz="1400" noProof="0" dirty="0" err="1"/>
              <a:t>mrpm</a:t>
            </a:r>
            <a:r>
              <a:rPr lang="en-US" sz="1400" noProof="0" dirty="0"/>
              <a:t>/seity/</a:t>
            </a:r>
            <a:r>
              <a:rPr lang="en-US" sz="1400" noProof="0" dirty="0" err="1"/>
              <a:t>gl</a:t>
            </a:r>
            <a:r>
              <a:rPr lang="en-US" sz="1400" noProof="0" dirty="0"/>
              <a:t>/config/</a:t>
            </a:r>
            <a:r>
              <a:rPr lang="en-US" sz="1400" noProof="0" dirty="0" err="1"/>
              <a:t>setenv.belenos</a:t>
            </a:r>
            <a:endParaRPr lang="en-US" sz="1400" noProof="0" dirty="0"/>
          </a:p>
          <a:p>
            <a:pPr marL="0" indent="0">
              <a:buNone/>
            </a:pPr>
            <a:r>
              <a:rPr lang="en-US" sz="1400" noProof="0" dirty="0"/>
              <a:t>	The conversion script is:</a:t>
            </a:r>
          </a:p>
          <a:p>
            <a:pPr marL="0" indent="0">
              <a:buNone/>
            </a:pPr>
            <a:r>
              <a:rPr lang="en-US" sz="1400" noProof="0" dirty="0"/>
              <a:t> /home/</a:t>
            </a:r>
            <a:r>
              <a:rPr lang="en-US" sz="1400" noProof="0" dirty="0" err="1"/>
              <a:t>gmap</a:t>
            </a:r>
            <a:r>
              <a:rPr lang="en-US" sz="1400" noProof="0" dirty="0"/>
              <a:t>/</a:t>
            </a:r>
            <a:r>
              <a:rPr lang="en-US" sz="1400" noProof="0" dirty="0" err="1"/>
              <a:t>mrpm</a:t>
            </a:r>
            <a:r>
              <a:rPr lang="en-US" sz="1400" noProof="0" dirty="0"/>
              <a:t>/</a:t>
            </a:r>
            <a:r>
              <a:rPr lang="en-US" sz="1400" noProof="0" dirty="0" err="1"/>
              <a:t>masekj</a:t>
            </a:r>
            <a:r>
              <a:rPr lang="en-US" sz="1400" noProof="0" dirty="0"/>
              <a:t>/</a:t>
            </a:r>
            <a:r>
              <a:rPr lang="en-US" sz="1400" noProof="0" dirty="0" err="1"/>
              <a:t>cams_mmr</a:t>
            </a:r>
            <a:r>
              <a:rPr lang="en-US" sz="1400" noProof="0" dirty="0"/>
              <a:t>/run_cams_grib2fa</a:t>
            </a:r>
          </a:p>
          <a:p>
            <a:pPr marL="0" indent="0">
              <a:buNone/>
            </a:pPr>
            <a:endParaRPr lang="en-US" sz="1400" noProof="0" dirty="0"/>
          </a:p>
          <a:p>
            <a:pPr marL="0" indent="0">
              <a:buNone/>
            </a:pPr>
            <a:r>
              <a:rPr lang="en-US" sz="1400" noProof="0" dirty="0"/>
              <a:t>Notes:</a:t>
            </a:r>
            <a:br>
              <a:rPr lang="en-US" sz="1400" noProof="0" dirty="0"/>
            </a:br>
            <a:r>
              <a:rPr lang="en-US" sz="1400" noProof="0" dirty="0"/>
              <a:t>GL needs also GRIB file with CAMS orography in order to make vertical interpolations, </a:t>
            </a:r>
            <a:br>
              <a:rPr lang="en-US" sz="1400" noProof="0" dirty="0"/>
            </a:br>
            <a:r>
              <a:rPr lang="en-US" sz="1400" noProof="0" dirty="0"/>
              <a:t>and the climate file to determine target FA geometry and orography.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723961-F72C-5A4C-9FDB-0DFA9DA8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696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35872-767C-2640-9169-CA46C92E8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7EE232F9-FE0A-FC22-CA28-E0E30E24E21B}"/>
              </a:ext>
            </a:extLst>
          </p:cNvPr>
          <p:cNvSpPr/>
          <p:nvPr/>
        </p:nvSpPr>
        <p:spPr>
          <a:xfrm>
            <a:off x="316871" y="417600"/>
            <a:ext cx="7170345" cy="7126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AEA5D4-A672-5D0C-2FAF-32FAA827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94000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3. Results and verification 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case study – 7 Sep. 2024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421B5A-F439-D8EC-DC94-8892D6FB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16</a:t>
            </a:fld>
            <a:endParaRPr lang="en-US" noProof="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87C3533-1347-9C25-08B9-AEAB6ADCA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46317"/>
              </p:ext>
            </p:extLst>
          </p:nvPr>
        </p:nvGraphicFramePr>
        <p:xfrm>
          <a:off x="1177956" y="1217605"/>
          <a:ext cx="5702679" cy="488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893">
                  <a:extLst>
                    <a:ext uri="{9D8B030D-6E8A-4147-A177-3AD203B41FA5}">
                      <a16:colId xmlns:a16="http://schemas.microsoft.com/office/drawing/2014/main" val="706088376"/>
                    </a:ext>
                  </a:extLst>
                </a:gridCol>
                <a:gridCol w="1900893">
                  <a:extLst>
                    <a:ext uri="{9D8B030D-6E8A-4147-A177-3AD203B41FA5}">
                      <a16:colId xmlns:a16="http://schemas.microsoft.com/office/drawing/2014/main" val="2056255084"/>
                    </a:ext>
                  </a:extLst>
                </a:gridCol>
                <a:gridCol w="1900893">
                  <a:extLst>
                    <a:ext uri="{9D8B030D-6E8A-4147-A177-3AD203B41FA5}">
                      <a16:colId xmlns:a16="http://schemas.microsoft.com/office/drawing/2014/main" val="1997283509"/>
                    </a:ext>
                  </a:extLst>
                </a:gridCol>
              </a:tblGrid>
              <a:tr h="797627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481136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ALARO without </a:t>
                      </a:r>
                    </a:p>
                    <a:p>
                      <a:r>
                        <a:rPr lang="en-US" sz="1200" noProof="0" dirty="0"/>
                        <a:t>any aerosols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ALARO without </a:t>
                      </a:r>
                    </a:p>
                    <a:p>
                      <a:r>
                        <a:rPr lang="en-US" sz="1200" noProof="0" dirty="0"/>
                        <a:t>any aerosols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(no modifications)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Results are identical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560053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ALARO with Tegen aerosols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ALARO with Tegen aerosols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(no modifications)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Small differences related to conversion of aerosol optical depth at 550.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3154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ALARO with climatological CAMS aerosols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ALARO with Tegen aerosols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(with modifications)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Warmer surface temperature for ALARO with CAMS by 0.5-1°C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338779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ALARO with nr.t. CAMS  aerosols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ALARO with Tegen aerosols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(with modifications)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Warmer surface temperature for ALARO with CAMS by 0.5-1°C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554176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ALARO with nr.t. CAMS (only dust species)  and climatological aerosols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ALARO with Tegen aerosols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(with modifications)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Warmer surface temperature for ALARO with CAMS by 0.5-1°C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68394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E45F2D83-FDEC-EB56-E8EA-AB67D26F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38" y="230045"/>
            <a:ext cx="3629718" cy="2958951"/>
          </a:xfrm>
          <a:prstGeom prst="rect">
            <a:avLst/>
          </a:prstGeom>
        </p:spPr>
      </p:pic>
      <p:pic>
        <p:nvPicPr>
          <p:cNvPr id="10" name="Obraz 9" descr="Obraz zawierający tekst, mapa, atlas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EB68A25-7994-F0C3-B845-DC56FCC49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38" y="3314832"/>
            <a:ext cx="3755658" cy="30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44A9DE-277A-4F4E-60BB-844ABED97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8B8B14C3-DA51-0EAE-EC28-475D30BFFFC2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56C036-7D6D-7FA8-6E4B-01B4B0AA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593909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3. Results and verification 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Verification – Jan. 2024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290412-2B49-4608-271F-8A4DAEDE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8F0307-E8E7-730A-EC69-E4A1650AF50C}"/>
              </a:ext>
            </a:extLst>
          </p:cNvPr>
          <p:cNvSpPr txBox="1"/>
          <p:nvPr/>
        </p:nvSpPr>
        <p:spPr>
          <a:xfrm>
            <a:off x="724277" y="1065703"/>
            <a:ext cx="602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ALARO CY46 with new climatological aerosol fields – 11 species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35A6155-29C5-F170-0110-BA1817126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31876"/>
              </p:ext>
            </p:extLst>
          </p:nvPr>
        </p:nvGraphicFramePr>
        <p:xfrm>
          <a:off x="724277" y="1712034"/>
          <a:ext cx="4064000" cy="219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579520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78101882"/>
                    </a:ext>
                  </a:extLst>
                </a:gridCol>
              </a:tblGrid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44666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T2m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84203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RH2m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287505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PMSL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0110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4368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7041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9F1719-AB94-36E1-F9EC-AC724BE44913}"/>
              </a:ext>
            </a:extLst>
          </p:cNvPr>
          <p:cNvSpPr txBox="1"/>
          <p:nvPr/>
        </p:nvSpPr>
        <p:spPr>
          <a:xfrm>
            <a:off x="8017354" y="1111821"/>
            <a:ext cx="327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Air temperature verification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1E6D2B0-BDC0-8F77-1BCA-F3F33070F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579" y="1419598"/>
            <a:ext cx="4599232" cy="220111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C2B4983-B006-6415-09EE-5F7FD41C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79" y="3660078"/>
            <a:ext cx="4613348" cy="21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7422F-F69D-CB6C-3395-2C5DFAD3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B0E19F7-6DBB-FC13-6FC6-15EFF2A20B0A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EF56DD-F60E-72DD-D797-E714B4B4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593909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3. Results and verification 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Verification – Sep. 2024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AE2B4F-3766-9BFF-BB76-1667FD2B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219F7B-BFA4-5E22-F632-AE68D6CC7654}"/>
              </a:ext>
            </a:extLst>
          </p:cNvPr>
          <p:cNvSpPr txBox="1"/>
          <p:nvPr/>
        </p:nvSpPr>
        <p:spPr>
          <a:xfrm>
            <a:off x="724277" y="1065703"/>
            <a:ext cx="602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ALARO CY46 with new climatological aerosol fields – 11 species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C47CD93-B521-972B-E58D-4773CE63C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7787"/>
              </p:ext>
            </p:extLst>
          </p:nvPr>
        </p:nvGraphicFramePr>
        <p:xfrm>
          <a:off x="724277" y="1712034"/>
          <a:ext cx="4064000" cy="271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579520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78101882"/>
                    </a:ext>
                  </a:extLst>
                </a:gridCol>
              </a:tblGrid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44666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FF0000"/>
                          </a:solidFill>
                        </a:rPr>
                        <a:t>T2m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FF0000"/>
                          </a:solidFill>
                        </a:rPr>
                        <a:t>Higher BIAS and RMSE for ALARO with CAMS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84203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RH2m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Slightly higher BIAS and RMSE for ALARO with CAMS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287505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PMSL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0110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4368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Impact not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7041"/>
                  </a:ext>
                </a:extLst>
              </a:tr>
            </a:tbl>
          </a:graphicData>
        </a:graphic>
      </p:graphicFrame>
      <p:pic>
        <p:nvPicPr>
          <p:cNvPr id="11" name="Obraz 10" descr="Obraz zawierający Wykres, linia, diagram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4D3EEE7-03C3-1C80-1D9F-B6F2DE4B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1" y="1379130"/>
            <a:ext cx="4068961" cy="2049870"/>
          </a:xfrm>
          <a:prstGeom prst="rect">
            <a:avLst/>
          </a:prstGeom>
        </p:spPr>
      </p:pic>
      <p:pic>
        <p:nvPicPr>
          <p:cNvPr id="13" name="Obraz 12" descr="Obraz zawierający linia, Wykres, diagram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12577B0-3FA9-A43C-8C0B-36CFFBC72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19" y="3429000"/>
            <a:ext cx="4369789" cy="214294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798A7E9-D8D2-117D-3E7B-E0836F613803}"/>
              </a:ext>
            </a:extLst>
          </p:cNvPr>
          <p:cNvSpPr txBox="1"/>
          <p:nvPr/>
        </p:nvSpPr>
        <p:spPr>
          <a:xfrm>
            <a:off x="8017354" y="1111821"/>
            <a:ext cx="327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Air temperature verification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1182EA9-663A-7500-B2CA-91B779FB2162}"/>
              </a:ext>
            </a:extLst>
          </p:cNvPr>
          <p:cNvSpPr txBox="1"/>
          <p:nvPr/>
        </p:nvSpPr>
        <p:spPr>
          <a:xfrm>
            <a:off x="724276" y="4622746"/>
            <a:ext cx="5160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Air temperature at 2 m for ALARO with CAMS warmer up to 0.5</a:t>
            </a:r>
            <a:r>
              <a:rPr lang="en-US" sz="1300" noProof="0" dirty="0"/>
              <a:t>°C</a:t>
            </a:r>
            <a:r>
              <a:rPr lang="en-US" sz="1300" dirty="0"/>
              <a:t> compared to the reference.</a:t>
            </a:r>
          </a:p>
        </p:txBody>
      </p:sp>
    </p:spTree>
    <p:extLst>
      <p:ext uri="{BB962C8B-B14F-4D97-AF65-F5344CB8AC3E}">
        <p14:creationId xmlns:p14="http://schemas.microsoft.com/office/powerpoint/2010/main" val="400746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AE905-AD10-985F-74CD-2649F11CC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ABE2F0E-0588-D3C6-DC85-23DC1F684362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7C6663-8CCA-BFB3-E3DF-8B0B1ACA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593909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3. Results and verification 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Verification – Sep. 2024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466A02-DC64-8D4D-388B-6CB6C750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58ACAC4-C249-5471-C8C3-AFC310605E8C}"/>
              </a:ext>
            </a:extLst>
          </p:cNvPr>
          <p:cNvSpPr txBox="1"/>
          <p:nvPr/>
        </p:nvSpPr>
        <p:spPr>
          <a:xfrm>
            <a:off x="724277" y="1252881"/>
            <a:ext cx="6840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ALARO CY46 with new climatological aerosol fields – 11 species</a:t>
            </a:r>
          </a:p>
          <a:p>
            <a:endParaRPr lang="en-US" sz="1600" dirty="0"/>
          </a:p>
          <a:p>
            <a:r>
              <a:rPr lang="en-US" sz="1600" dirty="0"/>
              <a:t>Verification of global radiation at the surface (field: SURFRAYT SOLA DE).</a:t>
            </a:r>
          </a:p>
          <a:p>
            <a:r>
              <a:rPr lang="en-US" sz="1600" dirty="0"/>
              <a:t>3-hour data</a:t>
            </a:r>
          </a:p>
        </p:txBody>
      </p:sp>
      <p:pic>
        <p:nvPicPr>
          <p:cNvPr id="17" name="Obraz 16" descr="Obraz zawierający tekst, zrzut ekranu, diagram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1DB0E2D-7B14-CD46-1D8B-0A1543B8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7" y="2569534"/>
            <a:ext cx="4025591" cy="3019193"/>
          </a:xfrm>
          <a:prstGeom prst="rect">
            <a:avLst/>
          </a:prstGeom>
        </p:spPr>
      </p:pic>
      <p:pic>
        <p:nvPicPr>
          <p:cNvPr id="19" name="Obraz 18" descr="Obraz zawierający tekst, diagram, Wykres, li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081DC79-A73C-3F80-9E2E-01C24DE93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62" y="3815346"/>
            <a:ext cx="3151434" cy="2626195"/>
          </a:xfrm>
          <a:prstGeom prst="rect">
            <a:avLst/>
          </a:prstGeom>
        </p:spPr>
      </p:pic>
      <p:pic>
        <p:nvPicPr>
          <p:cNvPr id="21" name="Obraz 20" descr="Obraz zawierający tekst, Wykres, diagram, li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F98FE7B-AE15-A9CB-2E15-42D854AA4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30" y="1557243"/>
            <a:ext cx="3026266" cy="25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60852AA-0EAE-94A5-7742-080A2839FAD7}"/>
              </a:ext>
            </a:extLst>
          </p:cNvPr>
          <p:cNvSpPr/>
          <p:nvPr/>
        </p:nvSpPr>
        <p:spPr>
          <a:xfrm>
            <a:off x="3821246" y="681037"/>
            <a:ext cx="4789354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82B60C-C034-9400-678B-82DA5915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758" y="592995"/>
            <a:ext cx="1606236" cy="667646"/>
          </a:xfrm>
        </p:spPr>
        <p:txBody>
          <a:bodyPr anchor="b">
            <a:normAutofit/>
          </a:bodyPr>
          <a:lstStyle/>
          <a:p>
            <a:r>
              <a:rPr lang="en-US" sz="2800" b="1" noProof="0" dirty="0">
                <a:solidFill>
                  <a:schemeClr val="bg1"/>
                </a:solidFill>
              </a:rPr>
              <a:t>Outline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7B5607C2-4D4B-160F-5285-6C67A4FCF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576352"/>
              </p:ext>
            </p:extLst>
          </p:nvPr>
        </p:nvGraphicFramePr>
        <p:xfrm>
          <a:off x="2732638" y="1809750"/>
          <a:ext cx="6684476" cy="436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81405C-5288-54C4-EE84-DF4E3FF3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31974760-E954-437D-B5E8-6A7D14E80CAB}" type="slidenum">
              <a:rPr lang="en-US" noProof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265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138D2B-3D96-7426-F0DC-15E7BB58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33136F9-44E4-652F-2A57-939563CECFEA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162823-C996-673D-0B2E-2AE9BCCC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593909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3. Results and verification 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Verification – Sep. 2024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53E8FE-F7F7-F332-BBB0-B977C5D8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112910-51B8-8613-71D4-E3AAB81E91D9}"/>
              </a:ext>
            </a:extLst>
          </p:cNvPr>
          <p:cNvSpPr txBox="1"/>
          <p:nvPr/>
        </p:nvSpPr>
        <p:spPr>
          <a:xfrm>
            <a:off x="724277" y="1065703"/>
            <a:ext cx="52962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ALARO CY46 with new climatological aerosol fields – 11 species</a:t>
            </a:r>
            <a:endParaRPr lang="pl-PL" sz="1600" noProof="0" dirty="0"/>
          </a:p>
          <a:p>
            <a:endParaRPr lang="pl-PL" sz="1600" dirty="0"/>
          </a:p>
          <a:p>
            <a:r>
              <a:rPr lang="pl-PL" sz="1300" noProof="0" dirty="0" err="1"/>
              <a:t>Two</a:t>
            </a:r>
            <a:r>
              <a:rPr lang="pl-PL" sz="1300" noProof="0" dirty="0"/>
              <a:t> extra </a:t>
            </a:r>
            <a:r>
              <a:rPr lang="pl-PL" sz="1300" noProof="0" dirty="0" err="1"/>
              <a:t>experiments</a:t>
            </a:r>
            <a:r>
              <a:rPr lang="pl-PL" sz="1300" noProof="0" dirty="0"/>
              <a:t>:</a:t>
            </a:r>
            <a:br>
              <a:rPr lang="pl-PL" sz="1300" noProof="0" dirty="0"/>
            </a:br>
            <a:endParaRPr lang="pl-PL" sz="1300" noProof="0" dirty="0"/>
          </a:p>
          <a:p>
            <a:pPr algn="l" fontAlgn="base"/>
            <a:r>
              <a:rPr lang="pl-PL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Switch 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off background aerosols (</a:t>
            </a:r>
            <a:r>
              <a:rPr lang="pl-PL" sz="1300" b="1" i="0" dirty="0" err="1">
                <a:solidFill>
                  <a:srgbClr val="7030A0"/>
                </a:solidFill>
                <a:effectLst/>
                <a:latin typeface="Aptos" panose="020B0004020202020204" pitchFamily="34" charset="0"/>
              </a:rPr>
              <a:t>purple</a:t>
            </a:r>
            <a:r>
              <a:rPr lang="pl-PL" sz="1300" b="1" i="0" dirty="0">
                <a:solidFill>
                  <a:srgbClr val="7030A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pl-PL" sz="1300" b="1" i="0" dirty="0" err="1">
                <a:solidFill>
                  <a:srgbClr val="7030A0"/>
                </a:solidFill>
                <a:effectLst/>
                <a:latin typeface="Aptos" panose="020B0004020202020204" pitchFamily="34" charset="0"/>
              </a:rPr>
              <a:t>line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):</a:t>
            </a:r>
            <a:b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!  NUMGFL_AERO_OM2=8, ! no background</a:t>
            </a:r>
          </a:p>
          <a:p>
            <a:pPr algn="l" fontAlgn="base"/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 RBGST_MMR_OM2=0.,</a:t>
            </a:r>
          </a:p>
          <a:p>
            <a:pPr algn="l" fontAlgn="base"/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 RBGTR_MMR_OM2=0.,</a:t>
            </a:r>
            <a:endParaRPr lang="pl-PL" sz="13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r>
              <a:rPr lang="pl-PL" sz="1300" b="1" dirty="0">
                <a:solidFill>
                  <a:srgbClr val="000000"/>
                </a:solidFill>
                <a:latin typeface="Aptos" panose="020B0004020202020204" pitchFamily="34" charset="0"/>
              </a:rPr>
              <a:t>→ </a:t>
            </a:r>
            <a:r>
              <a:rPr lang="pl-PL" sz="1300" b="1" dirty="0" err="1">
                <a:solidFill>
                  <a:srgbClr val="000000"/>
                </a:solidFill>
                <a:latin typeface="Aptos" panose="020B0004020202020204" pitchFamily="34" charset="0"/>
              </a:rPr>
              <a:t>Worse</a:t>
            </a:r>
            <a:r>
              <a:rPr lang="pl-PL" sz="13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pl-PL" sz="1300" b="1" dirty="0" err="1">
                <a:solidFill>
                  <a:srgbClr val="000000"/>
                </a:solidFill>
                <a:latin typeface="Aptos" panose="020B0004020202020204" pitchFamily="34" charset="0"/>
              </a:rPr>
              <a:t>results</a:t>
            </a:r>
            <a:r>
              <a:rPr lang="pl-PL" sz="1300" b="1" dirty="0">
                <a:solidFill>
                  <a:srgbClr val="000000"/>
                </a:solidFill>
                <a:latin typeface="Aptos" panose="020B0004020202020204" pitchFamily="34" charset="0"/>
              </a:rPr>
              <a:t>!!!</a:t>
            </a:r>
            <a:b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</a:t>
            </a:r>
            <a:r>
              <a:rPr lang="en-US" sz="13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uning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vertical dispersion of the aerosols (</a:t>
            </a:r>
            <a:r>
              <a:rPr lang="pl-PL" sz="1300" b="1" i="0" dirty="0" err="1">
                <a:solidFill>
                  <a:srgbClr val="FF0066"/>
                </a:solidFill>
                <a:effectLst/>
                <a:latin typeface="Aptos" panose="020B0004020202020204" pitchFamily="34" charset="0"/>
              </a:rPr>
              <a:t>pink</a:t>
            </a:r>
            <a:r>
              <a:rPr lang="pl-PL" sz="1300" b="1" i="0" dirty="0">
                <a:solidFill>
                  <a:srgbClr val="FF0066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pl-PL" sz="1300" b="1" i="0" dirty="0" err="1">
                <a:solidFill>
                  <a:srgbClr val="FF0066"/>
                </a:solidFill>
                <a:effectLst/>
                <a:latin typeface="Aptos" panose="020B0004020202020204" pitchFamily="34" charset="0"/>
              </a:rPr>
              <a:t>line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).</a:t>
            </a:r>
          </a:p>
          <a:p>
            <a:pPr algn="l" fontAlgn="base"/>
            <a: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RAERO_GAMMA_EXP=1,1,1,2,2,1.7,1,1,1,1,1.1,</a:t>
            </a:r>
            <a:endParaRPr lang="pl-PL" sz="13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r>
              <a:rPr lang="pl-PL" sz="1300" b="1" dirty="0">
                <a:solidFill>
                  <a:srgbClr val="000000"/>
                </a:solidFill>
                <a:latin typeface="Aptos" panose="020B0004020202020204" pitchFamily="34" charset="0"/>
              </a:rPr>
              <a:t>→ No </a:t>
            </a:r>
            <a:r>
              <a:rPr lang="pl-PL" sz="1300" b="1" dirty="0" err="1">
                <a:solidFill>
                  <a:srgbClr val="000000"/>
                </a:solidFill>
                <a:latin typeface="Aptos" panose="020B0004020202020204" pitchFamily="34" charset="0"/>
              </a:rPr>
              <a:t>significant</a:t>
            </a:r>
            <a:r>
              <a:rPr lang="pl-PL" sz="13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pl-PL" sz="1300" b="1" dirty="0" err="1">
                <a:solidFill>
                  <a:srgbClr val="000000"/>
                </a:solidFill>
                <a:latin typeface="Aptos" panose="020B0004020202020204" pitchFamily="34" charset="0"/>
              </a:rPr>
              <a:t>impact</a:t>
            </a:r>
            <a:r>
              <a:rPr lang="pl-PL" sz="1300" b="1" dirty="0">
                <a:solidFill>
                  <a:srgbClr val="000000"/>
                </a:solidFill>
                <a:latin typeface="Aptos" panose="020B0004020202020204" pitchFamily="34" charset="0"/>
              </a:rPr>
              <a:t> !!!</a:t>
            </a:r>
            <a:br>
              <a:rPr lang="en-US" sz="13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13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US" sz="1600" noProof="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27F71E2-FF89-F868-7F50-E5A189183E1A}"/>
              </a:ext>
            </a:extLst>
          </p:cNvPr>
          <p:cNvSpPr txBox="1"/>
          <p:nvPr/>
        </p:nvSpPr>
        <p:spPr>
          <a:xfrm>
            <a:off x="8017354" y="1111821"/>
            <a:ext cx="327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Air temperature verification</a:t>
            </a:r>
          </a:p>
        </p:txBody>
      </p:sp>
      <p:pic>
        <p:nvPicPr>
          <p:cNvPr id="12" name="Obraz 11" descr="Obraz zawierający linia, Wykres, diagram, teks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C607F39-B350-FAC4-EE28-DAE17DD0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52" y="1614260"/>
            <a:ext cx="6527548" cy="242965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BC9828D-F4A3-0C5A-D8FF-C6B782CD2DD8}"/>
              </a:ext>
            </a:extLst>
          </p:cNvPr>
          <p:cNvSpPr txBox="1"/>
          <p:nvPr/>
        </p:nvSpPr>
        <p:spPr>
          <a:xfrm>
            <a:off x="6418907" y="1371576"/>
            <a:ext cx="159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BIAS</a:t>
            </a:r>
            <a:endParaRPr lang="en-US" sz="1400" b="1" dirty="0"/>
          </a:p>
        </p:txBody>
      </p:sp>
      <p:pic>
        <p:nvPicPr>
          <p:cNvPr id="19" name="Obraz 18" descr="Obraz zawierający linia, Wykres, diagram, sto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5F183AA-68E2-5F9C-2688-EAD7BB0F6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71" y="4164594"/>
            <a:ext cx="4225631" cy="219175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8638F0F-9665-8C8C-1667-5DB8AAA4C044}"/>
              </a:ext>
            </a:extLst>
          </p:cNvPr>
          <p:cNvSpPr txBox="1"/>
          <p:nvPr/>
        </p:nvSpPr>
        <p:spPr>
          <a:xfrm>
            <a:off x="6426380" y="3930802"/>
            <a:ext cx="159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RMSE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9285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F908955-E1A7-CAB2-001D-FF65F2C35FC9}"/>
              </a:ext>
            </a:extLst>
          </p:cNvPr>
          <p:cNvSpPr/>
          <p:nvPr/>
        </p:nvSpPr>
        <p:spPr>
          <a:xfrm>
            <a:off x="693721" y="514114"/>
            <a:ext cx="10858500" cy="5681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2AE8A5-21E3-2CEF-BBB6-2201B92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783"/>
            <a:ext cx="9962584" cy="649539"/>
          </a:xfrm>
        </p:spPr>
        <p:txBody>
          <a:bodyPr>
            <a:normAutofit/>
          </a:bodyPr>
          <a:lstStyle/>
          <a:p>
            <a:r>
              <a:rPr lang="en-US" sz="3200" b="1" noProof="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0B459E-469B-E7E9-7CEB-AD25E336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733" y="1376128"/>
            <a:ext cx="9962584" cy="4156309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600" noProof="0" dirty="0">
                <a:latin typeface="+mj-lt"/>
              </a:rPr>
              <a:t>CAMS aerosols were implemented to CY50t1.</a:t>
            </a:r>
          </a:p>
          <a:p>
            <a:pPr marL="342900" indent="-342900">
              <a:buAutoNum type="arabicPeriod"/>
            </a:pPr>
            <a:r>
              <a:rPr lang="en-US" sz="1600" noProof="0" dirty="0">
                <a:latin typeface="+mj-lt"/>
              </a:rPr>
              <a:t>CAMS 2D climatological aerosols can be added to climate files using updated procedure e923</a:t>
            </a:r>
            <a:br>
              <a:rPr lang="en-US" sz="1600" noProof="0" dirty="0">
                <a:latin typeface="+mj-lt"/>
              </a:rPr>
            </a:br>
            <a:r>
              <a:rPr lang="en-US" sz="1600" noProof="0" dirty="0">
                <a:latin typeface="+mj-lt"/>
              </a:rPr>
              <a:t>(new subroutine EINCLI12)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+mj-lt"/>
              </a:rPr>
              <a:t>The user can define which </a:t>
            </a:r>
            <a:r>
              <a:rPr lang="en-US" sz="1600" noProof="0" dirty="0">
                <a:latin typeface="+mj-lt"/>
              </a:rPr>
              <a:t>source of data they want to use: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2D CAMS climatological aerosols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3D n.r.t. CAMS aerosols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combination of 2D climatological and 3D n.r.t. CAMS aerosols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noProof="0" dirty="0">
                <a:latin typeface="+mj-lt"/>
              </a:rPr>
              <a:t>CAMS aerosols types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used</a:t>
            </a:r>
            <a:r>
              <a:rPr lang="pl-PL" sz="1600" dirty="0">
                <a:latin typeface="+mj-lt"/>
              </a:rPr>
              <a:t> in the </a:t>
            </a:r>
            <a:r>
              <a:rPr lang="pl-PL" sz="1600" dirty="0" err="1">
                <a:latin typeface="+mj-lt"/>
              </a:rPr>
              <a:t>forecast</a:t>
            </a:r>
            <a:r>
              <a:rPr lang="pl-PL" sz="1600" dirty="0">
                <a:latin typeface="+mj-lt"/>
              </a:rPr>
              <a:t> </a:t>
            </a:r>
            <a:r>
              <a:rPr lang="en-US" sz="1600" noProof="0" dirty="0">
                <a:latin typeface="+mj-lt"/>
              </a:rPr>
              <a:t>are defined </a:t>
            </a:r>
            <a:r>
              <a:rPr lang="pl-PL" sz="1600" noProof="0" dirty="0">
                <a:latin typeface="+mj-lt"/>
              </a:rPr>
              <a:t>in</a:t>
            </a:r>
            <a:r>
              <a:rPr lang="en-US" sz="1600" noProof="0" dirty="0">
                <a:latin typeface="+mj-lt"/>
              </a:rPr>
              <a:t> the namelist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user can </a:t>
            </a:r>
            <a:r>
              <a:rPr lang="pl-PL" sz="1600" noProof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en-US" sz="16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tropospheric and stratospheric backgrounds.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model with CAMS aerosols re</a:t>
            </a:r>
            <a:r>
              <a:rPr lang="en-US" sz="1600" noProof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quire some tuning – warm bias of air temperature in summer period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Procedure to use operationally CAMS n.r.t. aerosols is not yet ready – </a:t>
            </a:r>
            <a:r>
              <a:rPr lang="en-US" sz="1600" noProof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needed help of </a:t>
            </a:r>
            <a:r>
              <a:rPr lang="en-US" sz="1600" noProof="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Meteo</a:t>
            </a:r>
            <a:r>
              <a:rPr lang="en-US" sz="1600" noProof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noProof="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Frace</a:t>
            </a:r>
            <a:r>
              <a:rPr lang="en-US" sz="1600" noProof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noProof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Technical document how to use </a:t>
            </a:r>
            <a:r>
              <a:rPr lang="en-US" sz="1600" dirty="0">
                <a:latin typeface="+mj-lt"/>
              </a:rPr>
              <a:t>CAMS atmospheric aerosols in ALARO model will be available on RC-LACE webpage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(April 2025)</a:t>
            </a:r>
          </a:p>
          <a:p>
            <a:pPr marL="457200" indent="-457200">
              <a:buFont typeface="+mj-lt"/>
              <a:buAutoNum type="arabicPeriod"/>
            </a:pPr>
            <a:endParaRPr lang="en-US" sz="1600" noProof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noProof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BE4DC6-77A2-6047-240A-3629549A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316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0CAC6-65DF-1651-3C4F-3D83C773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4A4FD2-2F5E-4DEC-6681-A4A5B26A3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noProof="0" dirty="0"/>
              <a:t>[</a:t>
            </a:r>
            <a:r>
              <a:rPr lang="pl-PL" sz="1400" noProof="0" dirty="0"/>
              <a:t>1</a:t>
            </a:r>
            <a:r>
              <a:rPr lang="en-US" sz="1400" noProof="0" dirty="0"/>
              <a:t>] Ana Sljivic, Jan Masek (2024). Vertical distribution of climatological aerosols. </a:t>
            </a:r>
          </a:p>
          <a:p>
            <a:pPr marL="0" indent="0">
              <a:buNone/>
            </a:pPr>
            <a:r>
              <a:rPr lang="en-US" sz="1400" noProof="0" dirty="0">
                <a:hlinkClick r:id="rId2"/>
              </a:rPr>
              <a:t>https://www.rclace.eu/media/files/Physics/2024/radaecmr_subroutine-6.pdf</a:t>
            </a:r>
            <a:endParaRPr lang="en-US" sz="1400" noProof="0" dirty="0"/>
          </a:p>
          <a:p>
            <a:pPr marL="0" indent="0">
              <a:buNone/>
            </a:pPr>
            <a:r>
              <a:rPr lang="en-US" sz="1400" noProof="0" dirty="0"/>
              <a:t>[</a:t>
            </a:r>
            <a:r>
              <a:rPr lang="pl-PL" sz="1400" dirty="0"/>
              <a:t>2</a:t>
            </a:r>
            <a:r>
              <a:rPr lang="en-US" sz="1400" noProof="0" dirty="0"/>
              <a:t>] Piotr Sekuła, Jan Masek (2023). Study of the radiation, cloud’s microphysics and atmospheric precipitation sensitivity by taking into account the atmospheric aerosols impact using the AROME model.</a:t>
            </a:r>
          </a:p>
          <a:p>
            <a:pPr marL="0" indent="0">
              <a:buNone/>
            </a:pPr>
            <a:r>
              <a:rPr lang="en-US" sz="1400" noProof="0" dirty="0">
                <a:hlinkClick r:id="rId3"/>
              </a:rPr>
              <a:t>https://www.rclace.eu/media/files/Physics/2023/PS23P_CAR.pdf</a:t>
            </a:r>
            <a:endParaRPr lang="en-US" sz="1400" noProof="0" dirty="0"/>
          </a:p>
          <a:p>
            <a:pPr marL="0" indent="0">
              <a:buNone/>
            </a:pPr>
            <a:r>
              <a:rPr lang="en-US" sz="1400" dirty="0"/>
              <a:t>[</a:t>
            </a:r>
            <a:r>
              <a:rPr lang="pl-PL" sz="1400" dirty="0"/>
              <a:t>3</a:t>
            </a:r>
            <a:r>
              <a:rPr lang="en-US" sz="1400" dirty="0"/>
              <a:t>] Piotr Sekuła, Jan Masek (2024). Technical document: Use of CAMS atmospheric aerosols in AROME/HARMONIE-AROME/ALARO. 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https://redmine.umr-cnrm.fr/attachments/download/6098/Technical_document_CAMS_description.pdf</a:t>
            </a:r>
            <a:endParaRPr lang="en-US" sz="1400" dirty="0"/>
          </a:p>
          <a:p>
            <a:pPr marL="0" indent="0">
              <a:buNone/>
            </a:pPr>
            <a:endParaRPr lang="en-US" sz="1400" noProof="0" dirty="0"/>
          </a:p>
          <a:p>
            <a:pPr marL="0" indent="0">
              <a:buNone/>
            </a:pPr>
            <a:endParaRPr lang="en-US" sz="1400" noProof="0" dirty="0"/>
          </a:p>
          <a:p>
            <a:pPr marL="0" indent="0">
              <a:buNone/>
            </a:pPr>
            <a:endParaRPr lang="en-US" sz="1400" noProof="0" dirty="0"/>
          </a:p>
          <a:p>
            <a:pPr marL="0" indent="0">
              <a:buNone/>
            </a:pPr>
            <a:endParaRPr lang="en-US" sz="1400" noProof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B2104C-5D21-F797-C82D-DC0C6E4A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550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F8DB81-98B8-A502-3B41-5992DE8D0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78752E03-E274-24DE-AD81-F004E414B2A4}"/>
              </a:ext>
            </a:extLst>
          </p:cNvPr>
          <p:cNvSpPr/>
          <p:nvPr/>
        </p:nvSpPr>
        <p:spPr>
          <a:xfrm>
            <a:off x="316800" y="416459"/>
            <a:ext cx="5607345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34862B-048B-48E4-4B20-9D1F0486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486906"/>
            <a:ext cx="4688713" cy="481522"/>
          </a:xfrm>
        </p:spPr>
        <p:txBody>
          <a:bodyPr anchor="b">
            <a:norm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1. Current aerosols in radiation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15CE11-54F3-DFA4-94DE-DCCFC4526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51" y="1210036"/>
            <a:ext cx="5262953" cy="3854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noProof="0" dirty="0"/>
              <a:t>Tegen climatology: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6 fields containing aerosol optical depth at 550nm (AOD550).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Each of them is activated or deactivated by its own key in the namelist &amp;NAMPHY.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400" noProof="0" dirty="0"/>
              <a:t>Three background variables (reduction of bias at clear sky)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noProof="0" dirty="0"/>
              <a:t>tropospheric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noProof="0" dirty="0"/>
              <a:t>stratospheric volcanic (ashes) and sulfuric type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Stratospheric species (sulfates and volcanic) – defined as constant background values.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/>
              <a:t>Aerosol density in troposphere is assumed to be proportional to </a:t>
            </a:r>
            <a:r>
              <a:rPr lang="en-US" sz="1400" b="1" noProof="0" dirty="0"/>
              <a:t>exp(-z/H)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Weight for vertical distribution at level </a:t>
            </a:r>
            <a:r>
              <a:rPr lang="en-US" sz="1400" b="1" i="1" dirty="0"/>
              <a:t>l</a:t>
            </a:r>
            <a:r>
              <a:rPr lang="en-US" sz="1400" dirty="0"/>
              <a:t> is equal to:</a:t>
            </a:r>
            <a:endParaRPr lang="en-US" sz="1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noProof="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79EF0D8-7DA9-A79D-8C61-7D1618ADC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26759"/>
              </p:ext>
            </p:extLst>
          </p:nvPr>
        </p:nvGraphicFramePr>
        <p:xfrm>
          <a:off x="6198252" y="3930375"/>
          <a:ext cx="5867400" cy="17562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7675">
                  <a:extLst>
                    <a:ext uri="{9D8B030D-6E8A-4147-A177-3AD203B41FA5}">
                      <a16:colId xmlns:a16="http://schemas.microsoft.com/office/drawing/2014/main" val="343974751"/>
                    </a:ext>
                  </a:extLst>
                </a:gridCol>
                <a:gridCol w="2130023">
                  <a:extLst>
                    <a:ext uri="{9D8B030D-6E8A-4147-A177-3AD203B41FA5}">
                      <a16:colId xmlns:a16="http://schemas.microsoft.com/office/drawing/2014/main" val="2659744171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3258392305"/>
                    </a:ext>
                  </a:extLst>
                </a:gridCol>
                <a:gridCol w="1530752">
                  <a:extLst>
                    <a:ext uri="{9D8B030D-6E8A-4147-A177-3AD203B41FA5}">
                      <a16:colId xmlns:a16="http://schemas.microsoft.com/office/drawing/2014/main" val="7979217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No.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Field name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Description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326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SURFAEROS.LAND</a:t>
                      </a:r>
                    </a:p>
                  </a:txBody>
                  <a:tcPr marL="12293" marR="12293" marT="12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land</a:t>
                      </a:r>
                    </a:p>
                  </a:txBody>
                  <a:tcPr marL="12293" marR="12293" marT="12293" marB="0" anchor="b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Tropospheric</a:t>
                      </a:r>
                    </a:p>
                  </a:txBody>
                  <a:tcPr marL="12293" marR="12293" marT="12293" marB="0" anchor="ctr"/>
                </a:tc>
                <a:extLst>
                  <a:ext uri="{0D108BD9-81ED-4DB2-BD59-A6C34878D82A}">
                    <a16:rowId xmlns:a16="http://schemas.microsoft.com/office/drawing/2014/main" val="33214111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SURFAEROS.SEA</a:t>
                      </a:r>
                    </a:p>
                  </a:txBody>
                  <a:tcPr marL="12293" marR="12293" marT="12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sea</a:t>
                      </a:r>
                    </a:p>
                  </a:txBody>
                  <a:tcPr marL="12293" marR="12293" marT="12293" marB="0" anchor="b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2293" marR="12293" marT="12293" marB="0" anchor="b"/>
                </a:tc>
                <a:extLst>
                  <a:ext uri="{0D108BD9-81ED-4DB2-BD59-A6C34878D82A}">
                    <a16:rowId xmlns:a16="http://schemas.microsoft.com/office/drawing/2014/main" val="4005293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3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SURFAEROS.DESERT</a:t>
                      </a:r>
                    </a:p>
                  </a:txBody>
                  <a:tcPr marL="12293" marR="12293" marT="12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dust</a:t>
                      </a:r>
                    </a:p>
                  </a:txBody>
                  <a:tcPr marL="12293" marR="12293" marT="12293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2293" marR="12293" marT="12293" marB="0" anchor="b"/>
                </a:tc>
                <a:extLst>
                  <a:ext uri="{0D108BD9-81ED-4DB2-BD59-A6C34878D82A}">
                    <a16:rowId xmlns:a16="http://schemas.microsoft.com/office/drawing/2014/main" val="1011914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4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SURFAEROS.SOOT</a:t>
                      </a:r>
                    </a:p>
                  </a:txBody>
                  <a:tcPr marL="12293" marR="12293" marT="12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urban</a:t>
                      </a:r>
                    </a:p>
                  </a:txBody>
                  <a:tcPr marL="12293" marR="12293" marT="12293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2293" marR="12293" marT="12293" marB="0" anchor="b"/>
                </a:tc>
                <a:extLst>
                  <a:ext uri="{0D108BD9-81ED-4DB2-BD59-A6C34878D82A}">
                    <a16:rowId xmlns:a16="http://schemas.microsoft.com/office/drawing/2014/main" val="1399143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5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SURFAEROS.SULFAT</a:t>
                      </a:r>
                    </a:p>
                  </a:txBody>
                  <a:tcPr marL="12293" marR="12293" marT="12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sulfates</a:t>
                      </a:r>
                    </a:p>
                  </a:txBody>
                  <a:tcPr marL="12293" marR="12293" marT="122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Stratospheric</a:t>
                      </a:r>
                    </a:p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93" marR="12293" marT="12293" marB="0" anchor="ctr"/>
                </a:tc>
                <a:extLst>
                  <a:ext uri="{0D108BD9-81ED-4DB2-BD59-A6C34878D82A}">
                    <a16:rowId xmlns:a16="http://schemas.microsoft.com/office/drawing/2014/main" val="2233535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6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SURFAEROS.VOLCAN</a:t>
                      </a:r>
                    </a:p>
                  </a:txBody>
                  <a:tcPr marL="12293" marR="12293" marT="12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volcanic</a:t>
                      </a:r>
                    </a:p>
                  </a:txBody>
                  <a:tcPr marL="12293" marR="12293" marT="12293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2293" marR="12293" marT="12293" marB="0" anchor="b"/>
                </a:tc>
                <a:extLst>
                  <a:ext uri="{0D108BD9-81ED-4DB2-BD59-A6C34878D82A}">
                    <a16:rowId xmlns:a16="http://schemas.microsoft.com/office/drawing/2014/main" val="3563209045"/>
                  </a:ext>
                </a:extLst>
              </a:tr>
            </a:tbl>
          </a:graphicData>
        </a:graphic>
      </p:graphicFrame>
      <p:pic>
        <p:nvPicPr>
          <p:cNvPr id="9" name="Obraz 8" descr="Obraz zawierający tekst, zrzut ekranu, mapa&#10;&#10;Opis wygenerowany automatycznie">
            <a:extLst>
              <a:ext uri="{FF2B5EF4-FFF2-40B4-BE49-F238E27FC236}">
                <a16:creationId xmlns:a16="http://schemas.microsoft.com/office/drawing/2014/main" id="{803D80EB-F7F2-5345-7705-2B9B973B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17" y="857115"/>
            <a:ext cx="2897723" cy="2723859"/>
          </a:xfrm>
          <a:prstGeom prst="rect">
            <a:avLst/>
          </a:prstGeom>
        </p:spPr>
      </p:pic>
      <p:pic>
        <p:nvPicPr>
          <p:cNvPr id="10" name="Obraz 9" descr="Obraz zawierający tekst, zrzut ekranu, mapa, atlas&#10;&#10;Opis wygenerowany automatycznie">
            <a:extLst>
              <a:ext uri="{FF2B5EF4-FFF2-40B4-BE49-F238E27FC236}">
                <a16:creationId xmlns:a16="http://schemas.microsoft.com/office/drawing/2014/main" id="{606B3306-E71D-D525-C7A5-3D765A833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52" y="878848"/>
            <a:ext cx="2897722" cy="270212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78D315C-49D9-BFBB-500F-9CA0EF4202C3}"/>
              </a:ext>
            </a:extLst>
          </p:cNvPr>
          <p:cNvSpPr txBox="1"/>
          <p:nvPr/>
        </p:nvSpPr>
        <p:spPr>
          <a:xfrm>
            <a:off x="7030754" y="514275"/>
            <a:ext cx="155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Dust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7961603-9E38-EFC8-A588-3C2F0A623A79}"/>
              </a:ext>
            </a:extLst>
          </p:cNvPr>
          <p:cNvSpPr txBox="1"/>
          <p:nvPr/>
        </p:nvSpPr>
        <p:spPr>
          <a:xfrm>
            <a:off x="10088479" y="529447"/>
            <a:ext cx="155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Sea</a:t>
            </a: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C7203BA4-1C8A-08ED-0D11-FFA7EE39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A2C459B-43E7-55BF-1B68-763D72DFDCAE}"/>
              </a:ext>
            </a:extLst>
          </p:cNvPr>
          <p:cNvSpPr txBox="1"/>
          <p:nvPr/>
        </p:nvSpPr>
        <p:spPr>
          <a:xfrm>
            <a:off x="6133843" y="3627015"/>
            <a:ext cx="334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Table 1. Tegen aerosols description.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890ADA84-AEFA-5F11-F386-18036DC87B2B}"/>
                  </a:ext>
                </a:extLst>
              </p:cNvPr>
              <p:cNvSpPr txBox="1"/>
              <p:nvPr/>
            </p:nvSpPr>
            <p:spPr>
              <a:xfrm>
                <a:off x="994376" y="4898919"/>
                <a:ext cx="4361452" cy="521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sSup>
                        <m:sSup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6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𝑠𝑢𝑟𝑓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𝑎𝑡𝑚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noProof="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890ADA84-AEFA-5F11-F386-18036DC8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76" y="4898919"/>
                <a:ext cx="4361452" cy="521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3BB3DCB-9681-C6EF-BD08-062F94992670}"/>
              </a:ext>
            </a:extLst>
          </p:cNvPr>
          <p:cNvSpPr txBox="1"/>
          <p:nvPr/>
        </p:nvSpPr>
        <p:spPr>
          <a:xfrm>
            <a:off x="126348" y="5662543"/>
            <a:ext cx="6097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>
                <a:latin typeface="+mj-lt"/>
              </a:rPr>
              <a:t>z - </a:t>
            </a:r>
            <a:r>
              <a:rPr lang="en-US" sz="1400" b="0" i="0" u="none" strike="noStrike" baseline="0" noProof="0" dirty="0">
                <a:latin typeface="+mj-lt"/>
              </a:rPr>
              <a:t>height of the model level</a:t>
            </a:r>
          </a:p>
          <a:p>
            <a:r>
              <a:rPr lang="en-US" sz="1400" b="0" i="0" u="none" strike="noStrike" baseline="0" noProof="0" dirty="0">
                <a:latin typeface="+mj-lt"/>
              </a:rPr>
              <a:t>H - height scale; </a:t>
            </a:r>
            <a:r>
              <a:rPr lang="en-US" sz="1400" noProof="0" dirty="0">
                <a:latin typeface="+mj-lt"/>
              </a:rPr>
              <a:t>H = </a:t>
            </a:r>
            <a:r>
              <a:rPr lang="en-US" sz="1400" b="0" i="0" u="none" strike="noStrike" baseline="0" noProof="0" dirty="0">
                <a:latin typeface="+mj-lt"/>
              </a:rPr>
              <a:t>3km (dust ); H = 1km (sea, land and urban).</a:t>
            </a:r>
          </a:p>
          <a:p>
            <a:pPr algn="l"/>
            <a:r>
              <a:rPr lang="en-US" sz="1400" b="0" i="0" u="none" strike="noStrike" baseline="0" noProof="0" dirty="0" err="1">
                <a:latin typeface="+mj-lt"/>
              </a:rPr>
              <a:t>H</a:t>
            </a:r>
            <a:r>
              <a:rPr lang="en-US" sz="1400" b="0" i="0" u="none" strike="noStrike" baseline="-25000" noProof="0" dirty="0" err="1">
                <a:latin typeface="+mj-lt"/>
              </a:rPr>
              <a:t>atm</a:t>
            </a:r>
            <a:r>
              <a:rPr lang="en-US" sz="1400" b="0" i="0" u="none" strike="noStrike" baseline="0" noProof="0" dirty="0">
                <a:latin typeface="+mj-lt"/>
              </a:rPr>
              <a:t> = 8434m </a:t>
            </a:r>
            <a:r>
              <a:rPr lang="pl-PL" sz="1400" dirty="0">
                <a:latin typeface="+mj-lt"/>
              </a:rPr>
              <a:t>– </a:t>
            </a:r>
            <a:r>
              <a:rPr lang="pl-PL" sz="1400" dirty="0" err="1">
                <a:latin typeface="+mj-lt"/>
              </a:rPr>
              <a:t>height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scale</a:t>
            </a:r>
            <a:r>
              <a:rPr lang="pl-PL" sz="1400" dirty="0">
                <a:latin typeface="+mj-lt"/>
              </a:rPr>
              <a:t> of the standard </a:t>
            </a:r>
            <a:r>
              <a:rPr lang="pl-PL" sz="1400" dirty="0" err="1">
                <a:latin typeface="+mj-lt"/>
              </a:rPr>
              <a:t>atmosphere</a:t>
            </a:r>
            <a:endParaRPr lang="en-US" sz="1400" b="0" i="0" u="none" strike="noStrike" baseline="0" noProof="0" dirty="0">
              <a:latin typeface="+mj-lt"/>
            </a:endParaRPr>
          </a:p>
          <a:p>
            <a:pPr algn="l"/>
            <a:r>
              <a:rPr lang="en-US" sz="1400" noProof="0" dirty="0">
                <a:latin typeface="+mj-lt"/>
              </a:rPr>
              <a:t>p, </a:t>
            </a:r>
            <a:r>
              <a:rPr lang="en-US" sz="1400" noProof="0" dirty="0" err="1">
                <a:latin typeface="+mj-lt"/>
              </a:rPr>
              <a:t>p</a:t>
            </a:r>
            <a:r>
              <a:rPr lang="en-US" sz="1400" baseline="-25000" noProof="0" dirty="0" err="1">
                <a:latin typeface="+mj-lt"/>
              </a:rPr>
              <a:t>surf</a:t>
            </a:r>
            <a:r>
              <a:rPr lang="en-US" sz="1400" noProof="0" dirty="0">
                <a:latin typeface="+mj-lt"/>
              </a:rPr>
              <a:t> – surface and level pressure</a:t>
            </a:r>
          </a:p>
        </p:txBody>
      </p:sp>
    </p:spTree>
    <p:extLst>
      <p:ext uri="{BB962C8B-B14F-4D97-AF65-F5344CB8AC3E}">
        <p14:creationId xmlns:p14="http://schemas.microsoft.com/office/powerpoint/2010/main" val="132950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176600A-04D4-E541-76A5-7B36020DAD46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3119D0-B1BF-16A9-862E-F9FD48FB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613365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general description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77D010-8503-0A20-263E-E3A9DAFD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15" y="1670365"/>
            <a:ext cx="8815925" cy="4771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noProof="0" dirty="0">
                <a:latin typeface="+mj-lt"/>
              </a:rPr>
              <a:t>The user can define which source of data they want to use: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>
                <a:latin typeface="+mj-lt"/>
              </a:rPr>
              <a:t>2D CAMS climatological aerosols (maximum number of species 11),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>
                <a:latin typeface="+mj-lt"/>
              </a:rPr>
              <a:t>3D n.r.t. CAMS aerosols (maximum number of species 42),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>
                <a:latin typeface="+mj-lt"/>
              </a:rPr>
              <a:t>Combination of 2D climatological and 3D n.r.t. CAMS aerosols (maximum number of species 42).</a:t>
            </a:r>
          </a:p>
          <a:p>
            <a:pPr marL="0" indent="0">
              <a:buNone/>
            </a:pPr>
            <a:endParaRPr lang="en-US" sz="1400" noProof="0" dirty="0">
              <a:latin typeface="+mj-lt"/>
            </a:endParaRPr>
          </a:p>
          <a:p>
            <a:pPr marL="0" indent="0">
              <a:buNone/>
            </a:pPr>
            <a:r>
              <a:rPr lang="en-US" sz="1400" noProof="0" dirty="0">
                <a:latin typeface="+mj-lt"/>
              </a:rPr>
              <a:t>The final code contains developments introduced by Jan Masek, Ana </a:t>
            </a:r>
            <a:r>
              <a:rPr lang="en-US" sz="1400" dirty="0">
                <a:latin typeface="+mj-lt"/>
              </a:rPr>
              <a:t>S</a:t>
            </a:r>
            <a:r>
              <a:rPr lang="en-US" sz="1400" noProof="0" dirty="0" err="1">
                <a:latin typeface="+mj-lt"/>
              </a:rPr>
              <a:t>ljivic</a:t>
            </a:r>
            <a:r>
              <a:rPr lang="en-US" sz="1400" noProof="0" dirty="0">
                <a:latin typeface="+mj-lt"/>
              </a:rPr>
              <a:t>, Laura </a:t>
            </a:r>
            <a:r>
              <a:rPr lang="en-US" sz="1400" noProof="0" dirty="0" err="1">
                <a:latin typeface="+mj-lt"/>
              </a:rPr>
              <a:t>Rontu</a:t>
            </a:r>
            <a:r>
              <a:rPr lang="en-US" sz="1400" noProof="0" dirty="0">
                <a:latin typeface="+mj-lt"/>
              </a:rPr>
              <a:t>, Daniel Martin and Piotr Sekuła:</a:t>
            </a:r>
          </a:p>
          <a:p>
            <a:r>
              <a:rPr lang="en-US" sz="1400" noProof="0" dirty="0">
                <a:latin typeface="+mj-lt"/>
              </a:rPr>
              <a:t>reading 2D CAMS climatological aerosols</a:t>
            </a:r>
          </a:p>
          <a:p>
            <a:r>
              <a:rPr lang="en-US" sz="1400" noProof="0" dirty="0">
                <a:latin typeface="+mj-lt"/>
              </a:rPr>
              <a:t>externalization of ACRANEB2 aerosols optical properties</a:t>
            </a:r>
          </a:p>
          <a:p>
            <a:r>
              <a:rPr lang="en-US" sz="1400" noProof="0" dirty="0">
                <a:latin typeface="+mj-lt"/>
              </a:rPr>
              <a:t>conversion CAMS aerosol mass mixing ratios (MMRs) to aerosol optical properties</a:t>
            </a:r>
          </a:p>
          <a:p>
            <a:r>
              <a:rPr lang="en-US" sz="1400" noProof="0" dirty="0">
                <a:latin typeface="+mj-lt"/>
              </a:rPr>
              <a:t>vertical distribution of 2D CAMS climatological aerosols</a:t>
            </a:r>
          </a:p>
          <a:p>
            <a:r>
              <a:rPr lang="en-US" sz="1400" noProof="0" dirty="0">
                <a:latin typeface="+mj-lt"/>
              </a:rPr>
              <a:t>externalization of the effective radius of </a:t>
            </a:r>
            <a:r>
              <a:rPr lang="en-US" sz="1400" i="1" noProof="0" dirty="0">
                <a:latin typeface="+mj-lt"/>
              </a:rPr>
              <a:t>cloud liquid</a:t>
            </a:r>
            <a:r>
              <a:rPr lang="en-US" sz="1400" noProof="0" dirty="0">
                <a:latin typeface="+mj-lt"/>
              </a:rPr>
              <a:t> and </a:t>
            </a:r>
            <a:r>
              <a:rPr lang="en-US" sz="1400" i="1" noProof="0" dirty="0">
                <a:latin typeface="+mj-lt"/>
              </a:rPr>
              <a:t>cloud ice</a:t>
            </a:r>
            <a:r>
              <a:rPr lang="en-US" sz="1400" noProof="0" dirty="0">
                <a:latin typeface="+mj-lt"/>
              </a:rPr>
              <a:t> from ACRANEB2</a:t>
            </a:r>
          </a:p>
          <a:p>
            <a:endParaRPr lang="en-US" sz="1400" noProof="0" dirty="0">
              <a:latin typeface="+mj-lt"/>
            </a:endParaRPr>
          </a:p>
          <a:p>
            <a:pPr marL="0" indent="0">
              <a:buNone/>
            </a:pPr>
            <a:r>
              <a:rPr lang="en-US" sz="1400" noProof="0" dirty="0">
                <a:latin typeface="+mj-lt"/>
              </a:rPr>
              <a:t>Reading n.r.t. CAMS aerosols is available since CY46 (GFL array defined in namelist).</a:t>
            </a:r>
          </a:p>
          <a:p>
            <a:pPr marL="0" indent="0">
              <a:buNone/>
            </a:pPr>
            <a:r>
              <a:rPr lang="en-US" sz="1400" noProof="0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US" sz="1400" noProof="0" dirty="0">
                <a:latin typeface="+mj-lt"/>
              </a:rPr>
              <a:t>The modifications were first tested locally in CY46mp_op3aero and then they were submitted to CY50t1.</a:t>
            </a: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6B0D2284-B634-6202-2605-72193C74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640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62B02-2452-1808-F438-5972A04A5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42A769B-4D7E-9533-AD0E-95448EB5A061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9CC241-991C-F856-6FDB-CF012D82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84181"/>
            <a:ext cx="7495288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ACRANEB2 modifications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03E8BE-AC81-33C5-2A6B-D5AA69EE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3" y="1657459"/>
            <a:ext cx="9115857" cy="4988459"/>
          </a:xfrm>
        </p:spPr>
        <p:txBody>
          <a:bodyPr anchor="ctr">
            <a:noAutofit/>
          </a:bodyPr>
          <a:lstStyle/>
          <a:p>
            <a:pPr algn="l"/>
            <a:r>
              <a:rPr lang="en-US" sz="1400" b="0" i="0" u="none" strike="noStrike" baseline="0" noProof="0" dirty="0">
                <a:latin typeface="+mj-lt"/>
              </a:rPr>
              <a:t>In the radiation routine ACRANEB2 four coefficients needed for solving the delta-two stream and adding system α</a:t>
            </a:r>
            <a:r>
              <a:rPr lang="en-US" sz="1400" b="0" i="0" u="none" strike="noStrike" baseline="-25000" noProof="0" dirty="0">
                <a:latin typeface="+mj-lt"/>
              </a:rPr>
              <a:t>1</a:t>
            </a:r>
            <a:r>
              <a:rPr lang="en-US" sz="1400" b="0" i="0" u="none" strike="noStrike" baseline="0" noProof="0" dirty="0">
                <a:latin typeface="+mj-lt"/>
              </a:rPr>
              <a:t>, α</a:t>
            </a:r>
            <a:r>
              <a:rPr lang="en-US" sz="1400" b="0" i="0" u="none" strike="noStrike" baseline="-25000" noProof="0" dirty="0">
                <a:latin typeface="+mj-lt"/>
              </a:rPr>
              <a:t>2</a:t>
            </a:r>
            <a:r>
              <a:rPr lang="en-US" sz="1400" b="0" i="0" u="none" strike="noStrike" baseline="0" noProof="0" dirty="0">
                <a:latin typeface="+mj-lt"/>
              </a:rPr>
              <a:t>, α</a:t>
            </a:r>
            <a:r>
              <a:rPr lang="en-US" sz="1400" b="0" i="0" u="none" strike="noStrike" baseline="-25000" noProof="0" dirty="0">
                <a:latin typeface="+mj-lt"/>
              </a:rPr>
              <a:t>3</a:t>
            </a:r>
            <a:r>
              <a:rPr lang="en-US" sz="1400" b="0" i="0" u="none" strike="noStrike" baseline="0" noProof="0" dirty="0">
                <a:latin typeface="+mj-lt"/>
              </a:rPr>
              <a:t> and α</a:t>
            </a:r>
            <a:r>
              <a:rPr lang="en-US" sz="1400" b="0" i="0" u="none" strike="noStrike" baseline="-25000" noProof="0" dirty="0">
                <a:latin typeface="+mj-lt"/>
              </a:rPr>
              <a:t>4</a:t>
            </a:r>
            <a:r>
              <a:rPr lang="en-US" sz="1400" b="0" i="0" u="none" strike="noStrike" baseline="0" noProof="0" dirty="0">
                <a:latin typeface="+mj-lt"/>
              </a:rPr>
              <a:t> are diagnosed.</a:t>
            </a:r>
          </a:p>
          <a:p>
            <a:pPr algn="l"/>
            <a:r>
              <a:rPr lang="en-US" sz="1400" b="0" i="0" u="none" strike="noStrike" baseline="0" noProof="0" dirty="0">
                <a:latin typeface="+mj-lt"/>
              </a:rPr>
              <a:t>Originally, they were calculated from aerosol optical depth at 550 nm (</a:t>
            </a:r>
            <a:r>
              <a:rPr lang="en-US" sz="1400" b="1" i="1" u="none" strike="noStrike" baseline="0" noProof="0" dirty="0">
                <a:latin typeface="+mj-lt"/>
              </a:rPr>
              <a:t>PDAER</a:t>
            </a:r>
            <a:r>
              <a:rPr lang="en-US" sz="1400" b="0" i="0" u="none" strike="noStrike" baseline="0" noProof="0" dirty="0">
                <a:latin typeface="+mj-lt"/>
              </a:rPr>
              <a:t>) of the six Tegen aerosols. </a:t>
            </a:r>
          </a:p>
          <a:p>
            <a:pPr marL="0" indent="0" algn="l">
              <a:buNone/>
            </a:pPr>
            <a:endParaRPr lang="en-US" sz="1400" b="0" i="0" u="none" strike="noStrike" baseline="0" noProof="0" dirty="0">
              <a:latin typeface="+mj-lt"/>
            </a:endParaRPr>
          </a:p>
          <a:p>
            <a:r>
              <a:rPr lang="en-US" sz="1400" b="0" i="0" u="none" strike="noStrike" baseline="0" noProof="0" dirty="0">
                <a:latin typeface="+mj-lt"/>
              </a:rPr>
              <a:t>The updated ACRANEB2 instead uses these </a:t>
            </a:r>
            <a:r>
              <a:rPr lang="en-US" sz="1400" b="1" i="1" u="none" strike="noStrike" baseline="0" noProof="0" dirty="0">
                <a:latin typeface="+mj-lt"/>
              </a:rPr>
              <a:t>delta-unscaled</a:t>
            </a:r>
            <a:r>
              <a:rPr lang="en-US" sz="1400" b="0" i="0" u="none" strike="noStrike" baseline="0" noProof="0" dirty="0">
                <a:latin typeface="+mj-lt"/>
              </a:rPr>
              <a:t> quantities: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0" i="0" u="none" strike="noStrike" baseline="0" noProof="0" dirty="0">
                <a:latin typeface="+mj-lt"/>
              </a:rPr>
              <a:t>aerosol optical depth δ (</a:t>
            </a:r>
            <a:r>
              <a:rPr lang="en-US" sz="1400" b="1" i="1" u="none" strike="noStrike" baseline="0" noProof="0" dirty="0">
                <a:latin typeface="+mj-lt"/>
              </a:rPr>
              <a:t>PAERDEL</a:t>
            </a:r>
            <a:r>
              <a:rPr lang="en-US" sz="1400" b="0" i="0" u="none" strike="noStrike" baseline="0" noProof="0" dirty="0">
                <a:latin typeface="+mj-lt"/>
              </a:rPr>
              <a:t>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0" i="0" u="none" strike="noStrike" baseline="0" noProof="0" dirty="0">
                <a:latin typeface="+mj-lt"/>
              </a:rPr>
              <a:t>asymmetry factor g (</a:t>
            </a:r>
            <a:r>
              <a:rPr lang="en-US" sz="1400" b="1" i="1" u="none" strike="noStrike" baseline="0" noProof="0" dirty="0">
                <a:latin typeface="+mj-lt"/>
              </a:rPr>
              <a:t>PAERASM</a:t>
            </a:r>
            <a:r>
              <a:rPr lang="en-US" sz="1400" b="0" i="0" u="none" strike="noStrike" baseline="0" noProof="0" dirty="0"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0" i="0" u="none" strike="noStrike" baseline="0" noProof="0" dirty="0">
                <a:latin typeface="+mj-lt"/>
              </a:rPr>
              <a:t>single scattering albedo ω (</a:t>
            </a:r>
            <a:r>
              <a:rPr lang="en-US" sz="1400" b="1" i="1" u="none" strike="noStrike" baseline="0" noProof="0" dirty="0">
                <a:latin typeface="+mj-lt"/>
              </a:rPr>
              <a:t>PAERSSA</a:t>
            </a:r>
            <a:r>
              <a:rPr lang="en-US" sz="1400" b="0" i="0" u="none" strike="noStrike" baseline="0" noProof="0" dirty="0">
                <a:latin typeface="+mj-lt"/>
              </a:rPr>
              <a:t>) of the mixture. </a:t>
            </a:r>
          </a:p>
          <a:p>
            <a:pPr marL="0" indent="0" algn="l">
              <a:buNone/>
            </a:pPr>
            <a:endParaRPr lang="en-US" sz="1400" noProof="0" dirty="0">
              <a:latin typeface="+mj-lt"/>
            </a:endParaRPr>
          </a:p>
          <a:p>
            <a:pPr marL="0" indent="0" algn="l">
              <a:buNone/>
            </a:pPr>
            <a:endParaRPr lang="en-US" sz="1400" noProof="0" dirty="0">
              <a:latin typeface="+mj-lt"/>
            </a:endParaRPr>
          </a:p>
          <a:p>
            <a:pPr marL="0" indent="0" algn="l">
              <a:buNone/>
            </a:pPr>
            <a:endParaRPr lang="en-US" sz="1400" noProof="0" dirty="0">
              <a:latin typeface="+mj-lt"/>
            </a:endParaRPr>
          </a:p>
          <a:p>
            <a:pPr marL="0" indent="0" algn="l">
              <a:buNone/>
            </a:pPr>
            <a:endParaRPr lang="en-US" sz="1400" noProof="0" dirty="0">
              <a:latin typeface="+mj-lt"/>
            </a:endParaRPr>
          </a:p>
          <a:p>
            <a:pPr marL="0" indent="0" algn="l">
              <a:buNone/>
            </a:pPr>
            <a:r>
              <a:rPr lang="en-US" sz="1100" noProof="0" dirty="0">
                <a:latin typeface="+mj-lt"/>
              </a:rPr>
              <a:t>More details are included in the reports:</a:t>
            </a:r>
          </a:p>
          <a:p>
            <a:pPr marL="0" indent="0" algn="l">
              <a:buNone/>
            </a:pPr>
            <a:r>
              <a:rPr lang="en-US" sz="1100" noProof="0" dirty="0"/>
              <a:t>Ana Sljivic and Jan Masek (2021). Interfacing near real-time aerosols with radiation schemes </a:t>
            </a:r>
          </a:p>
          <a:p>
            <a:pPr marL="0" indent="0" algn="l">
              <a:buNone/>
            </a:pPr>
            <a:r>
              <a:rPr lang="en-US" sz="1100" noProof="0" dirty="0">
                <a:latin typeface="+mj-lt"/>
                <a:hlinkClick r:id="rId2"/>
              </a:rPr>
              <a:t>https://www.rclace.eu/media/files/Physics/2021/aerosols_report_2021_1_.pdf</a:t>
            </a:r>
            <a:endParaRPr lang="en-US" sz="1100" noProof="0" dirty="0">
              <a:latin typeface="+mj-lt"/>
            </a:endParaRPr>
          </a:p>
          <a:p>
            <a:pPr marL="0" indent="0" algn="l">
              <a:buNone/>
            </a:pPr>
            <a:r>
              <a:rPr lang="en-US" sz="1100" noProof="0" dirty="0"/>
              <a:t>Ana Sljivic and Jan Masek (2022). Interfacing near real-time aerosols with radiation schemes.</a:t>
            </a:r>
          </a:p>
          <a:p>
            <a:pPr marL="0" indent="0" algn="l">
              <a:buNone/>
            </a:pPr>
            <a:r>
              <a:rPr lang="en-US" sz="1100" noProof="0" dirty="0">
                <a:latin typeface="+mj-lt"/>
                <a:hlinkClick r:id="rId3"/>
              </a:rPr>
              <a:t>https://www.rclace.eu/media/files/Physics/2022/AS22P_aerosols_report_final.pdf</a:t>
            </a:r>
            <a:endParaRPr lang="en-US" sz="1100" noProof="0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0090B5-6F00-FF02-08A3-D2622A9E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71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5E5D4-8B49-F5E4-68CD-185DCA926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561B0D8-517F-1BB1-CE1C-FCFE0F06AF63}"/>
              </a:ext>
            </a:extLst>
          </p:cNvPr>
          <p:cNvSpPr/>
          <p:nvPr/>
        </p:nvSpPr>
        <p:spPr>
          <a:xfrm>
            <a:off x="316800" y="416459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FD75B4-B15E-E163-AA7B-4918C294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84181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ACRANEB2 modifications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5CE636-4447-A452-7DA6-4408A8C9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00" y="1284589"/>
            <a:ext cx="9316086" cy="301580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endParaRPr lang="en-US" sz="1200" noProof="0" dirty="0">
              <a:latin typeface="+mj-lt"/>
            </a:endParaRPr>
          </a:p>
          <a:p>
            <a:pPr algn="l"/>
            <a:r>
              <a:rPr lang="en-US" sz="1200" b="0" i="0" u="none" strike="noStrike" baseline="0" noProof="0" dirty="0">
                <a:latin typeface="+mj-lt"/>
              </a:rPr>
              <a:t>In the updated version of ACRANEB2, </a:t>
            </a:r>
            <a:r>
              <a:rPr lang="en-US" sz="1200" b="1" i="1" u="none" strike="noStrike" baseline="0" noProof="0" dirty="0">
                <a:latin typeface="+mj-lt"/>
              </a:rPr>
              <a:t>PAERDEL</a:t>
            </a:r>
            <a:r>
              <a:rPr lang="en-US" sz="1200" b="0" i="0" u="none" strike="noStrike" baseline="0" noProof="0" dirty="0">
                <a:latin typeface="+mj-lt"/>
              </a:rPr>
              <a:t>, </a:t>
            </a:r>
            <a:r>
              <a:rPr lang="en-US" sz="1200" b="1" i="1" u="none" strike="noStrike" baseline="0" noProof="0" dirty="0">
                <a:latin typeface="+mj-lt"/>
              </a:rPr>
              <a:t>PAERASM</a:t>
            </a:r>
            <a:r>
              <a:rPr lang="en-US" sz="1200" b="0" i="0" u="none" strike="noStrike" baseline="0" noProof="0" dirty="0">
                <a:latin typeface="+mj-lt"/>
              </a:rPr>
              <a:t> and </a:t>
            </a:r>
            <a:r>
              <a:rPr lang="en-US" sz="1200" b="1" i="1" u="none" strike="noStrike" baseline="0" noProof="0" dirty="0">
                <a:latin typeface="+mj-lt"/>
              </a:rPr>
              <a:t>PAERSSA</a:t>
            </a:r>
            <a:r>
              <a:rPr lang="en-US" sz="1200" b="0" i="0" u="none" strike="noStrike" baseline="0" noProof="0" dirty="0">
                <a:latin typeface="+mj-lt"/>
              </a:rPr>
              <a:t> are calculated from MMRs </a:t>
            </a:r>
            <a:br>
              <a:rPr lang="en-US" sz="1200" b="0" i="0" u="none" strike="noStrike" baseline="0" noProof="0" dirty="0">
                <a:latin typeface="+mj-lt"/>
              </a:rPr>
            </a:br>
            <a:r>
              <a:rPr lang="en-US" sz="1200" b="0" i="0" u="none" strike="noStrike" baseline="0" noProof="0" dirty="0">
                <a:latin typeface="+mj-lt"/>
              </a:rPr>
              <a:t>and inherent optical properties for each aerosol type and each </a:t>
            </a:r>
            <a:r>
              <a:rPr lang="en-US" sz="1200" b="1" i="0" u="none" strike="noStrike" baseline="0" noProof="0" dirty="0">
                <a:latin typeface="+mj-lt"/>
              </a:rPr>
              <a:t>RRTM</a:t>
            </a:r>
            <a:r>
              <a:rPr lang="en-US" sz="1200" b="0" i="0" u="none" strike="noStrike" baseline="0" noProof="0" dirty="0">
                <a:latin typeface="+mj-lt"/>
              </a:rPr>
              <a:t> spectral interval </a:t>
            </a:r>
            <a:br>
              <a:rPr lang="en-US" sz="1200" b="0" i="0" u="none" strike="noStrike" baseline="0" noProof="0" dirty="0">
                <a:latin typeface="+mj-lt"/>
              </a:rPr>
            </a:br>
            <a:r>
              <a:rPr lang="en-US" sz="1200" b="0" i="0" u="none" strike="noStrike" baseline="0" noProof="0" dirty="0">
                <a:latin typeface="+mj-lt"/>
              </a:rPr>
              <a:t>(14 in the shortwave and 16 in the longwave part) from the NetCDF file. </a:t>
            </a:r>
          </a:p>
          <a:p>
            <a:pPr algn="l"/>
            <a:r>
              <a:rPr lang="en-US" sz="1200" b="0" i="0" u="none" strike="noStrike" baseline="0" noProof="0" dirty="0">
                <a:latin typeface="+mj-lt"/>
              </a:rPr>
              <a:t>The inherent optical properties are read from the NetCDF during setup.</a:t>
            </a:r>
          </a:p>
          <a:p>
            <a:pPr algn="l"/>
            <a:r>
              <a:rPr lang="en-US" sz="1200" b="0" i="0" u="none" strike="noStrike" baseline="0" noProof="0" dirty="0">
                <a:latin typeface="+mj-lt"/>
              </a:rPr>
              <a:t>From spectrally averaged optical properties and MMRs, </a:t>
            </a:r>
            <a:br>
              <a:rPr lang="en-US" sz="1200" b="0" i="0" u="none" strike="noStrike" baseline="0" noProof="0" dirty="0">
                <a:latin typeface="+mj-lt"/>
              </a:rPr>
            </a:br>
            <a:r>
              <a:rPr lang="en-US" sz="1200" b="0" i="0" u="none" strike="noStrike" baseline="0" noProof="0" dirty="0">
                <a:latin typeface="+mj-lt"/>
              </a:rPr>
              <a:t>optical properties of aerosol in each target spectral interval are calculated.</a:t>
            </a:r>
          </a:p>
          <a:p>
            <a:pPr algn="l"/>
            <a:r>
              <a:rPr lang="en-US" sz="1200" noProof="0" dirty="0">
                <a:latin typeface="+mj-lt"/>
              </a:rPr>
              <a:t>To keep the possibility of using Tegen aerosols, the temporary subroutine converts </a:t>
            </a:r>
            <a:r>
              <a:rPr lang="en-US" sz="1200" b="1" noProof="0" dirty="0">
                <a:latin typeface="+mj-lt"/>
              </a:rPr>
              <a:t>PDAER</a:t>
            </a:r>
            <a:r>
              <a:rPr lang="en-US" sz="1200" noProof="0" dirty="0">
                <a:latin typeface="+mj-lt"/>
              </a:rPr>
              <a:t> to PAERDEL, PAERASM and PAERSSA.</a:t>
            </a:r>
          </a:p>
          <a:p>
            <a:pPr algn="l"/>
            <a:r>
              <a:rPr lang="en-US" sz="1200" b="0" i="0" u="none" strike="noStrike" baseline="0" noProof="0" dirty="0">
                <a:latin typeface="+mj-lt"/>
              </a:rPr>
              <a:t>Through the namelist t</a:t>
            </a:r>
            <a:r>
              <a:rPr lang="en-US" sz="1200" noProof="0" dirty="0">
                <a:latin typeface="+mj-lt"/>
              </a:rPr>
              <a:t>he user can modify spectral weights given to input spectra intervals (four variables).</a:t>
            </a:r>
          </a:p>
          <a:p>
            <a:pPr marL="0" indent="0" algn="l">
              <a:buNone/>
            </a:pPr>
            <a:r>
              <a:rPr lang="en-US" sz="1200" b="1" i="1" dirty="0">
                <a:latin typeface="+mj-lt"/>
              </a:rPr>
              <a:t>	</a:t>
            </a:r>
            <a:r>
              <a:rPr lang="en-US" sz="1200" b="1" i="1" noProof="0" dirty="0">
                <a:latin typeface="+mj-lt"/>
              </a:rPr>
              <a:t>→They are not needed to modify!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8C8545-2E8A-7834-7703-08BBE675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6</a:t>
            </a:fld>
            <a:endParaRPr lang="en-US" noProof="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21F150C-3913-7828-B3E9-F43C43E6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6358"/>
              </p:ext>
            </p:extLst>
          </p:nvPr>
        </p:nvGraphicFramePr>
        <p:xfrm>
          <a:off x="2897599" y="4713096"/>
          <a:ext cx="6284786" cy="1825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597">
                  <a:extLst>
                    <a:ext uri="{9D8B030D-6E8A-4147-A177-3AD203B41FA5}">
                      <a16:colId xmlns:a16="http://schemas.microsoft.com/office/drawing/2014/main" val="2549986608"/>
                    </a:ext>
                  </a:extLst>
                </a:gridCol>
                <a:gridCol w="2056092">
                  <a:extLst>
                    <a:ext uri="{9D8B030D-6E8A-4147-A177-3AD203B41FA5}">
                      <a16:colId xmlns:a16="http://schemas.microsoft.com/office/drawing/2014/main" val="2327396168"/>
                    </a:ext>
                  </a:extLst>
                </a:gridCol>
                <a:gridCol w="2586097">
                  <a:extLst>
                    <a:ext uri="{9D8B030D-6E8A-4147-A177-3AD203B41FA5}">
                      <a16:colId xmlns:a16="http://schemas.microsoft.com/office/drawing/2014/main" val="2615789991"/>
                    </a:ext>
                  </a:extLst>
                </a:gridCol>
              </a:tblGrid>
              <a:tr h="3024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&amp;NAMAERO</a:t>
                      </a:r>
                    </a:p>
                  </a:txBody>
                  <a:tcPr marL="7672" marR="7672" marT="7672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>
                    <a:solidFill>
                      <a:srgbClr val="104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94701"/>
                  </a:ext>
                </a:extLst>
              </a:tr>
              <a:tr h="302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RAERO_WEIGHT_SW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default set in SUAERO </a:t>
                      </a:r>
                      <a:br>
                        <a:rPr lang="en-US" sz="1200" u="none" strike="noStrike" noProof="0" dirty="0">
                          <a:effectLst/>
                        </a:rPr>
                      </a:br>
                      <a:r>
                        <a:rPr lang="en-US" sz="1200" u="none" strike="noStrike" noProof="0" dirty="0">
                          <a:effectLst/>
                        </a:rPr>
                        <a:t>(no need to modify)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SW spectral weights for 14 input RRTM bands.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1685629840"/>
                  </a:ext>
                </a:extLst>
              </a:tr>
              <a:tr h="302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RAERO_WEIGHT_LW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default set in SUAERO </a:t>
                      </a:r>
                      <a:br>
                        <a:rPr lang="en-US" sz="1200" u="none" strike="noStrike" noProof="0" dirty="0">
                          <a:effectLst/>
                        </a:rPr>
                      </a:br>
                      <a:r>
                        <a:rPr lang="en-US" sz="1200" u="none" strike="noStrike" noProof="0" dirty="0">
                          <a:effectLst/>
                        </a:rPr>
                        <a:t>(no need to modify)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LW spectral weights for 16 input RRTM bands.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835498930"/>
                  </a:ext>
                </a:extLst>
              </a:tr>
              <a:tr h="388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RAERO_MASK_SW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default set in SUAERO </a:t>
                      </a:r>
                      <a:br>
                        <a:rPr lang="en-US" sz="1200" u="none" strike="noStrike" noProof="0" dirty="0">
                          <a:effectLst/>
                        </a:rPr>
                      </a:br>
                      <a:r>
                        <a:rPr lang="en-US" sz="1200" u="none" strike="noStrike" noProof="0" dirty="0">
                          <a:effectLst/>
                        </a:rPr>
                        <a:t>(no need to modify)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Masks defining portions of input RRTM bands falling to output SW bands.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1910367431"/>
                  </a:ext>
                </a:extLst>
              </a:tr>
              <a:tr h="388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RAERO_MASK_LW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>
                    <a:solidFill>
                      <a:srgbClr val="1048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default set in SUAERO </a:t>
                      </a:r>
                      <a:br>
                        <a:rPr lang="en-US" sz="1200" u="none" strike="noStrike" noProof="0" dirty="0">
                          <a:effectLst/>
                        </a:rPr>
                      </a:br>
                      <a:r>
                        <a:rPr lang="en-US" sz="1200" u="none" strike="noStrike" noProof="0" dirty="0">
                          <a:effectLst/>
                        </a:rPr>
                        <a:t>(no need to modify)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Masks defining portions of input RRTM bands falling to output LW bands.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2" marR="7672" marT="7672" marB="0" anchor="b"/>
                </a:tc>
                <a:extLst>
                  <a:ext uri="{0D108BD9-81ED-4DB2-BD59-A6C34878D82A}">
                    <a16:rowId xmlns:a16="http://schemas.microsoft.com/office/drawing/2014/main" val="3903153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12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8E37E-A243-95C6-147E-FC6738BE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8E3EE46-AB75-06F6-2DF4-C814440ABB0E}"/>
              </a:ext>
            </a:extLst>
          </p:cNvPr>
          <p:cNvSpPr/>
          <p:nvPr/>
        </p:nvSpPr>
        <p:spPr>
          <a:xfrm>
            <a:off x="316800" y="416459"/>
            <a:ext cx="5624419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D53D36-99B8-71BC-1EBB-0F0C2B4A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24768"/>
            <a:ext cx="4688713" cy="481522"/>
          </a:xfrm>
        </p:spPr>
        <p:txBody>
          <a:bodyPr anchor="b">
            <a:normAutofit fontScale="90000"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climatological and n.r.t. data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B934CF-48A5-510B-27E1-67A43B3B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69" y="1435486"/>
            <a:ext cx="5366971" cy="298764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1400" noProof="0" dirty="0">
                <a:latin typeface="+mj-lt"/>
              </a:rPr>
              <a:t>The user can define which source of data </a:t>
            </a:r>
            <a:r>
              <a:rPr lang="en-US" sz="1400" dirty="0">
                <a:latin typeface="+mj-lt"/>
              </a:rPr>
              <a:t>they </a:t>
            </a:r>
            <a:r>
              <a:rPr lang="en-US" sz="1400" noProof="0" dirty="0">
                <a:latin typeface="+mj-lt"/>
              </a:rPr>
              <a:t>want to use: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>
                <a:latin typeface="+mj-lt"/>
              </a:rPr>
              <a:t>2D CAMS climatological aerosols (number of species </a:t>
            </a:r>
            <a:r>
              <a:rPr lang="en-US" sz="1400" b="1" noProof="0" dirty="0">
                <a:latin typeface="+mj-lt"/>
              </a:rPr>
              <a:t>11</a:t>
            </a:r>
            <a:r>
              <a:rPr lang="en-US" sz="1400" noProof="0" dirty="0">
                <a:latin typeface="+mj-lt"/>
              </a:rPr>
              <a:t>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>
                <a:latin typeface="+mj-lt"/>
              </a:rPr>
              <a:t>3D n.r.t. CAMS aerosols (maximum number of species 42),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noProof="0" dirty="0">
                <a:latin typeface="+mj-lt"/>
              </a:rPr>
              <a:t>Combination of 2D climatological and 3D n.r.t. CAMS aerosols (maximum number of species 42).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noProof="0" dirty="0">
              <a:latin typeface="+mj-lt"/>
            </a:endParaRPr>
          </a:p>
          <a:p>
            <a:pPr marL="0" lvl="0" indent="0" algn="just">
              <a:lnSpc>
                <a:spcPct val="116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14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Two logic keys are defined in </a:t>
            </a:r>
            <a:r>
              <a:rPr lang="en-US" sz="1400" b="1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&amp;NAMPHY</a:t>
            </a:r>
            <a:r>
              <a:rPr lang="en-US" sz="14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using CAMS aerosols database.</a:t>
            </a:r>
          </a:p>
          <a:p>
            <a:pPr marL="0" lvl="0" indent="0" algn="just">
              <a:lnSpc>
                <a:spcPct val="116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14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CAMS aerosols (2D climatological and 3D n.r.t.) during the integration are stored in 3D GFL array described by the user in the namelist </a:t>
            </a:r>
            <a:r>
              <a:rPr lang="en-US" sz="1400" b="1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&amp;NAMGFL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9E57E58-6068-4531-31AA-D5AA72789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76824"/>
              </p:ext>
            </p:extLst>
          </p:nvPr>
        </p:nvGraphicFramePr>
        <p:xfrm>
          <a:off x="6041007" y="3280344"/>
          <a:ext cx="6097507" cy="32585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65232">
                  <a:extLst>
                    <a:ext uri="{9D8B030D-6E8A-4147-A177-3AD203B41FA5}">
                      <a16:colId xmlns:a16="http://schemas.microsoft.com/office/drawing/2014/main" val="343974751"/>
                    </a:ext>
                  </a:extLst>
                </a:gridCol>
                <a:gridCol w="2108391">
                  <a:extLst>
                    <a:ext uri="{9D8B030D-6E8A-4147-A177-3AD203B41FA5}">
                      <a16:colId xmlns:a16="http://schemas.microsoft.com/office/drawing/2014/main" val="2659744171"/>
                    </a:ext>
                  </a:extLst>
                </a:gridCol>
                <a:gridCol w="2023192">
                  <a:extLst>
                    <a:ext uri="{9D8B030D-6E8A-4147-A177-3AD203B41FA5}">
                      <a16:colId xmlns:a16="http://schemas.microsoft.com/office/drawing/2014/main" val="3258392305"/>
                    </a:ext>
                  </a:extLst>
                </a:gridCol>
                <a:gridCol w="1500692">
                  <a:extLst>
                    <a:ext uri="{9D8B030D-6E8A-4147-A177-3AD203B41FA5}">
                      <a16:colId xmlns:a16="http://schemas.microsoft.com/office/drawing/2014/main" val="797921702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No.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Field name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Description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MAP_AERO_GFL2NC value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326737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SURFAEROCMS.SS1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sea salt, small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-1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411161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SURFAEROCMS.SS2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sea salt, medium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-2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293924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3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SURFAEROCMS.SS3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sea salt, large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-3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914366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4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SURFAEROCMS.DD1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desert dust, small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143978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5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SURFAEROCMS.DD2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desert dust, medium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535818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6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SURFAEROCMS.DD3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desert dust, large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3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209045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7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SURFAEROCMS.OM1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organic matter, hydrophilic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-4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296562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8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SURFAEROCMS.OM2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organic matter, hydrophobic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10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502754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9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SURFAEROCMS.BC1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black carbon, hydrophilic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772305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10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SURFAEROCMS.BC2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black carbon, hydrophobic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265285"/>
                  </a:ext>
                </a:extLst>
              </a:tr>
              <a:tr h="185407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11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SURFAEROCMS.SU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sulfates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-5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201921"/>
                  </a:ext>
                </a:extLst>
              </a:tr>
              <a:tr h="195913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350080"/>
                  </a:ext>
                </a:extLst>
              </a:tr>
              <a:tr h="195913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NITRATE1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fine mode Nitrate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344260"/>
                  </a:ext>
                </a:extLst>
              </a:tr>
              <a:tr h="195913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NITRATE2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coarse mode Nitrate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715902"/>
                  </a:ext>
                </a:extLst>
              </a:tr>
              <a:tr h="236238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AMMONIUM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ammonium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696226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4887517-4E48-F95E-3D52-DAE13A4F7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40855"/>
              </p:ext>
            </p:extLst>
          </p:nvPr>
        </p:nvGraphicFramePr>
        <p:xfrm>
          <a:off x="409555" y="4744016"/>
          <a:ext cx="5466759" cy="161233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00180">
                  <a:extLst>
                    <a:ext uri="{9D8B030D-6E8A-4147-A177-3AD203B41FA5}">
                      <a16:colId xmlns:a16="http://schemas.microsoft.com/office/drawing/2014/main" val="1323084821"/>
                    </a:ext>
                  </a:extLst>
                </a:gridCol>
                <a:gridCol w="569404">
                  <a:extLst>
                    <a:ext uri="{9D8B030D-6E8A-4147-A177-3AD203B41FA5}">
                      <a16:colId xmlns:a16="http://schemas.microsoft.com/office/drawing/2014/main" val="1299539224"/>
                    </a:ext>
                  </a:extLst>
                </a:gridCol>
                <a:gridCol w="3397175">
                  <a:extLst>
                    <a:ext uri="{9D8B030D-6E8A-4147-A177-3AD203B41FA5}">
                      <a16:colId xmlns:a16="http://schemas.microsoft.com/office/drawing/2014/main" val="1022034231"/>
                    </a:ext>
                  </a:extLst>
                </a:gridCol>
              </a:tblGrid>
              <a:tr h="22518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&amp;NAMPHY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1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en-US" sz="11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211284"/>
                  </a:ext>
                </a:extLst>
              </a:tr>
              <a:tr h="792656">
                <a:tc>
                  <a:txBody>
                    <a:bodyPr/>
                    <a:lstStyle/>
                    <a:p>
                      <a:r>
                        <a:rPr lang="en-US" sz="1100" b="1" i="0" u="none" strike="noStrike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LAEROMMR3D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.FALSE.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Main key activating use of aerosol MMRs in the model physics, implemented via GFL fields. </a:t>
                      </a:r>
                    </a:p>
                    <a:p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These can be filled by climatological aerosols, n.r.t. aerosols (CAMS, MOCAGE), or their combination.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221783"/>
                  </a:ext>
                </a:extLst>
              </a:tr>
              <a:tr h="594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LAEROMASS2D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.FALSE.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Complementary key activating reading of vertically integrated mass of 11 climatological aerosols from initial file; some or all of them can be used by model. 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258984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5869B8C6-8833-2281-0F5A-73DC7BD7A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007" y="475675"/>
            <a:ext cx="2720871" cy="243224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4CEA219-B529-2CD7-15BD-19B830811BF3}"/>
              </a:ext>
            </a:extLst>
          </p:cNvPr>
          <p:cNvSpPr txBox="1"/>
          <p:nvPr/>
        </p:nvSpPr>
        <p:spPr>
          <a:xfrm>
            <a:off x="3483322" y="6461417"/>
            <a:ext cx="6097508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6000"/>
              </a:lnSpc>
              <a:spcBef>
                <a:spcPts val="1200"/>
              </a:spcBef>
              <a:buNone/>
            </a:pPr>
            <a:r>
              <a:rPr lang="en-US" sz="1600" b="1" i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Tegen and CAMS aerosol species cannot be used together!</a:t>
            </a:r>
            <a:endParaRPr lang="en-US" sz="1600" b="1" i="1" noProof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2DBA55C7-D4F8-733E-8871-FD20DE56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2BB0AC7-FE6A-66DF-C47D-41BEA83C9194}"/>
              </a:ext>
            </a:extLst>
          </p:cNvPr>
          <p:cNvSpPr txBox="1"/>
          <p:nvPr/>
        </p:nvSpPr>
        <p:spPr>
          <a:xfrm>
            <a:off x="5941219" y="3010649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noProof="0" dirty="0"/>
              <a:t>Table 2. Selected CAMS aerosols description.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D43D0A2-8B26-1123-E7D2-27D9AFBC869A}"/>
              </a:ext>
            </a:extLst>
          </p:cNvPr>
          <p:cNvSpPr txBox="1"/>
          <p:nvPr/>
        </p:nvSpPr>
        <p:spPr>
          <a:xfrm>
            <a:off x="6144142" y="20537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Small desert dust  [kg/m</a:t>
            </a:r>
            <a:r>
              <a:rPr lang="en-US" sz="1400" baseline="30000" dirty="0"/>
              <a:t>2</a:t>
            </a:r>
            <a:r>
              <a:rPr lang="en-US" sz="1400" dirty="0"/>
              <a:t>]  </a:t>
            </a:r>
          </a:p>
        </p:txBody>
      </p:sp>
      <p:pic>
        <p:nvPicPr>
          <p:cNvPr id="8" name="Obraz 7" descr="Obraz zawierający tekst, zrzut ekranu, mapa&#10;&#10;Opis wygenerowany automatycznie">
            <a:extLst>
              <a:ext uri="{FF2B5EF4-FFF2-40B4-BE49-F238E27FC236}">
                <a16:creationId xmlns:a16="http://schemas.microsoft.com/office/drawing/2014/main" id="{4B6F3402-AA92-4106-D378-0D1996A8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12" y="383745"/>
            <a:ext cx="2720870" cy="255761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AF1C845-8A87-B9E3-52A4-1A7CF346BFBF}"/>
              </a:ext>
            </a:extLst>
          </p:cNvPr>
          <p:cNvSpPr txBox="1"/>
          <p:nvPr/>
        </p:nvSpPr>
        <p:spPr>
          <a:xfrm>
            <a:off x="9203211" y="136251"/>
            <a:ext cx="323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Dust - </a:t>
            </a:r>
            <a:r>
              <a:rPr lang="en-US" sz="1400" dirty="0"/>
              <a:t>T</a:t>
            </a:r>
            <a:r>
              <a:rPr lang="en-US" sz="1400" noProof="0" dirty="0" err="1"/>
              <a:t>egen</a:t>
            </a:r>
            <a:r>
              <a:rPr lang="en-US" sz="1400" noProof="0" dirty="0"/>
              <a:t> climatology (AOD550)</a:t>
            </a:r>
          </a:p>
        </p:txBody>
      </p:sp>
    </p:spTree>
    <p:extLst>
      <p:ext uri="{BB962C8B-B14F-4D97-AF65-F5344CB8AC3E}">
        <p14:creationId xmlns:p14="http://schemas.microsoft.com/office/powerpoint/2010/main" val="83916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3B0960-71AB-713B-6C8D-F8DA86280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7E20C81-554F-A2EF-DDD9-8BFFF577A870}"/>
              </a:ext>
            </a:extLst>
          </p:cNvPr>
          <p:cNvSpPr/>
          <p:nvPr/>
        </p:nvSpPr>
        <p:spPr>
          <a:xfrm>
            <a:off x="316800" y="416459"/>
            <a:ext cx="9506210" cy="698140"/>
          </a:xfrm>
          <a:prstGeom prst="round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E9A4CD-D662-5A53-F29B-DE38C636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24768"/>
            <a:ext cx="4688713" cy="481522"/>
          </a:xfrm>
        </p:spPr>
        <p:txBody>
          <a:bodyPr anchor="b">
            <a:normAutofit fontScale="90000"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climatological data</a:t>
            </a: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FA1D3799-E51A-A22A-48F9-B6A99741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60D0CFE-6A9D-ED83-7C33-BF46E64AB845}"/>
              </a:ext>
            </a:extLst>
          </p:cNvPr>
          <p:cNvSpPr txBox="1"/>
          <p:nvPr/>
        </p:nvSpPr>
        <p:spPr>
          <a:xfrm>
            <a:off x="2897598" y="1282411"/>
            <a:ext cx="8456201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initial file with CAMS climatological aerosols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</a:t>
            </a:r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BC85EBD9-EAF2-CB71-BC56-32C354686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09446"/>
              </p:ext>
            </p:extLst>
          </p:nvPr>
        </p:nvGraphicFramePr>
        <p:xfrm>
          <a:off x="787561" y="2066983"/>
          <a:ext cx="6548856" cy="4267200"/>
        </p:xfrm>
        <a:graphic>
          <a:graphicData uri="http://schemas.openxmlformats.org/drawingml/2006/table">
            <a:tbl>
              <a:tblPr firstRow="1" firstCol="1"/>
              <a:tblGrid>
                <a:gridCol w="3274428">
                  <a:extLst>
                    <a:ext uri="{9D8B030D-6E8A-4147-A177-3AD203B41FA5}">
                      <a16:colId xmlns:a16="http://schemas.microsoft.com/office/drawing/2014/main" val="1368202599"/>
                    </a:ext>
                  </a:extLst>
                </a:gridCol>
                <a:gridCol w="3274428">
                  <a:extLst>
                    <a:ext uri="{9D8B030D-6E8A-4147-A177-3AD203B41FA5}">
                      <a16:colId xmlns:a16="http://schemas.microsoft.com/office/drawing/2014/main" val="3141043777"/>
                    </a:ext>
                  </a:extLst>
                </a:gridCol>
              </a:tblGrid>
              <a:tr h="63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Tegen climate aerosols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67" marR="40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CAMS climate aerosols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67" marR="40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542118"/>
                  </a:ext>
                </a:extLst>
              </a:tr>
              <a:tr h="2392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&amp;NAMPHY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LAERODES=.T.,</a:t>
                      </a:r>
                      <a:br>
                        <a:rPr lang="en-US" sz="12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LAEROLAN=.T.,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LAEROSEA=.T.,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LAEROSOO=.T.,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&amp;NAMFPC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NFPCLI=3,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CFPPHY=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'SURFAEROS.SEA   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'SURFAEROS.LAND  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'SURFAEROS.SOOT  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'SURFAEROS.DESERT',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67" marR="40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&amp;NAMPHY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LAERODES=.F.,</a:t>
                      </a:r>
                      <a:br>
                        <a:rPr lang="en-US" sz="12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LAEROLAN=.F.,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LAEROSEA=.F.,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LAEROSOO=.F.,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&amp;NAMFPC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NFPCLI=3,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LCLIMAEROCM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=.T.,</a:t>
                      </a:r>
                      <a:endParaRPr lang="en-US" sz="1200" b="1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LCLIMAEROSOL =.F.,</a:t>
                      </a:r>
                      <a:endParaRPr lang="en-US" sz="1200" b="1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CFPPHY=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'SURFAEROCMS.DD1',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'SURFAEROCMS.DD2',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'SURFAEROCMS.DD3',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'SURFAEROCMS.SS1',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'SURFAEROCMS.SS2',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'SURFAEROCMS.SS3',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'SURFAEROCMS.OM1',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'SURFAEROCMS.OM2',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'SURFAEROCMS.BC1',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'SURFAEROCMS.BC2',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'SURFAEROCMS.SU',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67" marR="40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46633"/>
                  </a:ext>
                </a:extLst>
              </a:tr>
            </a:tbl>
          </a:graphicData>
        </a:graphic>
      </p:graphicFrame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8283D13-0579-C5FD-60A5-1C7BF766F634}"/>
              </a:ext>
            </a:extLst>
          </p:cNvPr>
          <p:cNvSpPr txBox="1"/>
          <p:nvPr/>
        </p:nvSpPr>
        <p:spPr>
          <a:xfrm>
            <a:off x="7926309" y="2599296"/>
            <a:ext cx="3793402" cy="3627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LCLIMAEROSOL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=.FALSE. ! Read Tegen climate aerosols from climate file -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 value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solidFill>
                <a:srgbClr val="FF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LCLIMAEROCMS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=.TRUE.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pl-PL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Read 2D CAMS climate aerosols from climate file -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 value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endParaRPr lang="en-US" sz="1600" b="1" dirty="0">
              <a:solidFill>
                <a:srgbClr val="FF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NFPCLI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=3, ! Option 3 means that you copy field from a climate file without interpolation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can keep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CAMS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aerosols in the initial file, during the integration describes which of them will be used.</a:t>
            </a: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6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B86E6-57E8-BDFA-8B91-05A696DB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C7A4D35-8388-DDB5-FE4A-85C095692275}"/>
              </a:ext>
            </a:extLst>
          </p:cNvPr>
          <p:cNvSpPr/>
          <p:nvPr/>
        </p:nvSpPr>
        <p:spPr>
          <a:xfrm>
            <a:off x="316800" y="406731"/>
            <a:ext cx="10900372" cy="69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FCF94E-64ED-F557-7736-D7AAE4F9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" y="584181"/>
            <a:ext cx="4688713" cy="481522"/>
          </a:xfrm>
        </p:spPr>
        <p:txBody>
          <a:bodyPr anchor="b">
            <a:no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</a:rPr>
              <a:t>2. CAMS aerosols in ACCORD system</a:t>
            </a:r>
            <a:br>
              <a:rPr lang="en-US" sz="2000" b="1" noProof="0" dirty="0">
                <a:solidFill>
                  <a:schemeClr val="bg1"/>
                </a:solidFill>
              </a:rPr>
            </a:br>
            <a:r>
              <a:rPr lang="en-US" sz="2000" b="1" noProof="0" dirty="0">
                <a:solidFill>
                  <a:schemeClr val="bg1"/>
                </a:solidFill>
              </a:rPr>
              <a:t>	→ climatological fields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43E5DD-45D3-1305-83C1-79A5C90E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3" y="1299536"/>
            <a:ext cx="5998553" cy="385406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200" noProof="0" dirty="0">
                <a:latin typeface="+mj-lt"/>
              </a:rPr>
              <a:t>CAMS climatology: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+mj-lt"/>
              </a:rPr>
              <a:t>vertically integrated mass per unit area of 11 aerosol species [kg/m</a:t>
            </a:r>
            <a:r>
              <a:rPr lang="en-US" sz="1200" baseline="30000" noProof="0" dirty="0">
                <a:latin typeface="+mj-lt"/>
              </a:rPr>
              <a:t>2</a:t>
            </a:r>
            <a:r>
              <a:rPr lang="en-US" sz="1200" noProof="0" dirty="0">
                <a:latin typeface="+mj-lt"/>
              </a:rPr>
              <a:t>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+mj-lt"/>
              </a:rPr>
              <a:t>Vertical distribution of aerosols is defined by gamma distribution – two parameters to modify </a:t>
            </a:r>
            <a:r>
              <a:rPr lang="en-US" sz="1200" b="1" noProof="0" dirty="0">
                <a:latin typeface="+mj-lt"/>
              </a:rPr>
              <a:t>H</a:t>
            </a:r>
            <a:r>
              <a:rPr lang="en-US" sz="1200" noProof="0" dirty="0">
                <a:latin typeface="+mj-lt"/>
              </a:rPr>
              <a:t> and </a:t>
            </a:r>
            <a:r>
              <a:rPr lang="en-US" sz="1200" b="1" noProof="0" dirty="0">
                <a:latin typeface="+mj-lt"/>
              </a:rPr>
              <a:t>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+mj-lt"/>
              </a:rPr>
              <a:t>Exponential distribution </a:t>
            </a:r>
            <a:r>
              <a:rPr lang="en-US" sz="1200" b="1" noProof="0" dirty="0">
                <a:latin typeface="+mj-lt"/>
              </a:rPr>
              <a:t>β =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+mj-lt"/>
              </a:rPr>
              <a:t>Default values for height scales:</a:t>
            </a:r>
          </a:p>
          <a:p>
            <a:pPr lvl="2"/>
            <a:r>
              <a:rPr lang="en-US" sz="1050" b="0" i="0" u="none" strike="noStrike" baseline="0" noProof="0" dirty="0">
                <a:latin typeface="+mj-lt"/>
              </a:rPr>
              <a:t>1000m for sea salt and black carbon</a:t>
            </a:r>
          </a:p>
          <a:p>
            <a:pPr lvl="2"/>
            <a:r>
              <a:rPr lang="en-US" sz="1050" b="0" i="0" u="none" strike="noStrike" baseline="0" noProof="0" dirty="0">
                <a:latin typeface="+mj-lt"/>
              </a:rPr>
              <a:t>2000m for organic matter</a:t>
            </a:r>
            <a:endParaRPr lang="en-US" sz="1050" noProof="0" dirty="0">
              <a:latin typeface="+mj-lt"/>
            </a:endParaRPr>
          </a:p>
          <a:p>
            <a:pPr lvl="2"/>
            <a:r>
              <a:rPr lang="en-US" sz="1050" b="0" i="0" u="none" strike="noStrike" baseline="0" noProof="0" dirty="0">
                <a:latin typeface="+mj-lt"/>
              </a:rPr>
              <a:t>3000m for dust </a:t>
            </a:r>
          </a:p>
          <a:p>
            <a:pPr lvl="2"/>
            <a:r>
              <a:rPr lang="en-US" sz="1050" b="0" i="0" u="none" strike="noStrike" baseline="0" noProof="0" dirty="0">
                <a:latin typeface="+mj-lt"/>
              </a:rPr>
              <a:t>4000m for sulfate.</a:t>
            </a:r>
            <a:endParaRPr lang="en-US" sz="1200" noProof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CAMS 2D climatological aerosols which are taken from </a:t>
            </a:r>
            <a:r>
              <a:rPr lang="en-US" sz="1200" b="1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Climate File</a:t>
            </a:r>
            <a:r>
              <a:rPr lang="en-US" sz="12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are mapped then to the GFL array in variable </a:t>
            </a:r>
            <a:r>
              <a:rPr lang="en-US" sz="1200" b="1" u="none" strike="noStrike" noProof="0" dirty="0">
                <a:effectLst/>
                <a:latin typeface="+mj-lt"/>
              </a:rPr>
              <a:t>MAP_AERO_CMS2GFL</a:t>
            </a:r>
            <a:r>
              <a:rPr lang="en-US" sz="12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>
              <a:buNone/>
            </a:pPr>
            <a:r>
              <a:rPr lang="en-US" sz="12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user can define which of them will be used in the namelist </a:t>
            </a:r>
            <a:br>
              <a:rPr lang="en-US" sz="12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noProof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(0 – aerosol not used).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>
                <a:effectLst/>
                <a:latin typeface="+mj-lt"/>
                <a:ea typeface="Calibri" panose="020F0502020204030204" pitchFamily="34" charset="0"/>
              </a:rPr>
              <a:t>The order of 2D CAMS climatological aerosol types is hardcoded (</a:t>
            </a:r>
            <a:r>
              <a:rPr lang="en-US" sz="1200" b="1" noProof="0" dirty="0">
                <a:effectLst/>
                <a:latin typeface="+mj-lt"/>
                <a:ea typeface="Calibri" panose="020F0502020204030204" pitchFamily="34" charset="0"/>
              </a:rPr>
              <a:t>Table 2.</a:t>
            </a:r>
            <a:r>
              <a:rPr lang="en-US" sz="1200" noProof="0" dirty="0">
                <a:effectLst/>
                <a:latin typeface="+mj-lt"/>
                <a:ea typeface="Calibri" panose="020F050202020403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+mj-lt"/>
              </a:rPr>
              <a:t>Optical properties are read from the NetCDF file (variable </a:t>
            </a:r>
            <a:r>
              <a:rPr lang="en-US" sz="1200" b="1" noProof="0" dirty="0">
                <a:latin typeface="+mj-lt"/>
              </a:rPr>
              <a:t>CFAERO</a:t>
            </a:r>
            <a:r>
              <a:rPr lang="en-US" sz="1200" noProof="0" dirty="0"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noProof="0" dirty="0">
                <a:latin typeface="+mj-lt"/>
              </a:rPr>
              <a:t>User must properly define their properties (variable </a:t>
            </a:r>
            <a:r>
              <a:rPr lang="en-US" sz="1200" b="1" u="none" strike="noStrike" noProof="0" dirty="0">
                <a:effectLst/>
                <a:latin typeface="+mj-lt"/>
              </a:rPr>
              <a:t>MAP_AERO_GFL2NC</a:t>
            </a:r>
            <a:r>
              <a:rPr lang="en-US" sz="1200" noProof="0" dirty="0">
                <a:latin typeface="+mj-lt"/>
              </a:rPr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D90D69BA-7BCF-3B75-B816-B858DE6DBD0D}"/>
                  </a:ext>
                </a:extLst>
              </p:cNvPr>
              <p:cNvSpPr txBox="1"/>
              <p:nvPr/>
            </p:nvSpPr>
            <p:spPr>
              <a:xfrm>
                <a:off x="7983644" y="4934139"/>
                <a:ext cx="3505204" cy="347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6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en-US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  <m:sup>
                        <m:f>
                          <m:fPr>
                            <m:ctrlP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𝑎𝑡𝑚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400" noProof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 noProof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40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 noProof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 noProof="0" smtClean="0">
                                <a:latin typeface="Cambria Math" panose="02040503050406030204" pitchFamily="18" charset="0"/>
                              </a:rPr>
                              <m:t>𝑠𝑢𝑟𝑓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noProof="0" dirty="0"/>
                  <a:t> </a:t>
                </a:r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D90D69BA-7BCF-3B75-B816-B858DE6DB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644" y="4934139"/>
                <a:ext cx="3505204" cy="347146"/>
              </a:xfrm>
              <a:prstGeom prst="rect">
                <a:avLst/>
              </a:prstGeom>
              <a:blipFill>
                <a:blip r:embed="rId2"/>
                <a:stretch>
                  <a:fillRect l="-1565" t="-14035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>
            <a:extLst>
              <a:ext uri="{FF2B5EF4-FFF2-40B4-BE49-F238E27FC236}">
                <a16:creationId xmlns:a16="http://schemas.microsoft.com/office/drawing/2014/main" id="{2E3C7185-C935-00EE-7ACF-6208387A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01" y="790625"/>
            <a:ext cx="4221179" cy="316588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B5B8C41-81EE-22C2-594C-1AF879146AFE}"/>
              </a:ext>
            </a:extLst>
          </p:cNvPr>
          <p:cNvSpPr txBox="1"/>
          <p:nvPr/>
        </p:nvSpPr>
        <p:spPr>
          <a:xfrm>
            <a:off x="7475898" y="3956509"/>
            <a:ext cx="4221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noProof="0" dirty="0">
                <a:latin typeface="CMR10"/>
              </a:rPr>
              <a:t>Vertical mass mixing ratio distribution of 11 aerosol types, based on CAMS 3D climatology. Values were normalized with their surface value. [1]</a:t>
            </a:r>
            <a:endParaRPr lang="en-US" sz="1200" noProof="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6DD1356-E4F2-B6F3-D3E9-EE506A043B2C}"/>
              </a:ext>
            </a:extLst>
          </p:cNvPr>
          <p:cNvSpPr txBox="1"/>
          <p:nvPr/>
        </p:nvSpPr>
        <p:spPr>
          <a:xfrm>
            <a:off x="7983644" y="5421044"/>
            <a:ext cx="3736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+mj-lt"/>
              </a:rPr>
              <a:t>ω</a:t>
            </a:r>
            <a:r>
              <a:rPr lang="en-US" sz="1200" baseline="-25000" dirty="0" err="1">
                <a:latin typeface="+mj-lt"/>
              </a:rPr>
              <a:t>l</a:t>
            </a:r>
            <a:r>
              <a:rPr lang="en-US" sz="1200" dirty="0">
                <a:latin typeface="+mj-lt"/>
              </a:rPr>
              <a:t>  - w</a:t>
            </a:r>
            <a:r>
              <a:rPr lang="en-US" sz="1200" dirty="0"/>
              <a:t>eight for vertical distribution at level l</a:t>
            </a:r>
            <a:endParaRPr lang="en-US" sz="1200" dirty="0">
              <a:latin typeface="+mj-lt"/>
            </a:endParaRPr>
          </a:p>
          <a:p>
            <a:r>
              <a:rPr lang="en-US" sz="1200" b="0" i="0" u="none" strike="noStrike" baseline="0" noProof="0" dirty="0">
                <a:latin typeface="+mj-lt"/>
              </a:rPr>
              <a:t>H - height scale</a:t>
            </a:r>
            <a:endParaRPr lang="en-US" sz="1200" noProof="0" dirty="0">
              <a:latin typeface="+mj-lt"/>
            </a:endParaRPr>
          </a:p>
          <a:p>
            <a:r>
              <a:rPr lang="en-US" sz="1200" b="0" i="0" u="none" strike="noStrike" baseline="0" noProof="0" dirty="0" err="1">
                <a:latin typeface="+mj-lt"/>
              </a:rPr>
              <a:t>H</a:t>
            </a:r>
            <a:r>
              <a:rPr lang="en-US" sz="1200" b="0" i="0" u="none" strike="noStrike" baseline="-25000" noProof="0" dirty="0" err="1">
                <a:latin typeface="+mj-lt"/>
              </a:rPr>
              <a:t>atm</a:t>
            </a:r>
            <a:r>
              <a:rPr lang="en-US" sz="1200" b="0" i="0" u="none" strike="noStrike" baseline="0" noProof="0" dirty="0">
                <a:latin typeface="+mj-lt"/>
              </a:rPr>
              <a:t> = 8434m</a:t>
            </a:r>
          </a:p>
          <a:p>
            <a:r>
              <a:rPr lang="en-US" sz="1200" noProof="0" dirty="0">
                <a:latin typeface="+mj-lt"/>
              </a:rPr>
              <a:t>p, </a:t>
            </a:r>
            <a:r>
              <a:rPr lang="en-US" sz="1200" noProof="0" dirty="0" err="1">
                <a:latin typeface="+mj-lt"/>
              </a:rPr>
              <a:t>p</a:t>
            </a:r>
            <a:r>
              <a:rPr lang="en-US" sz="1200" baseline="-25000" noProof="0" dirty="0" err="1">
                <a:latin typeface="+mj-lt"/>
              </a:rPr>
              <a:t>surf</a:t>
            </a:r>
            <a:r>
              <a:rPr lang="en-US" sz="1200" noProof="0" dirty="0">
                <a:latin typeface="+mj-lt"/>
              </a:rPr>
              <a:t> – surface pressure and pressure at level l</a:t>
            </a:r>
            <a:endParaRPr lang="en-US" sz="1200" b="0" i="0" u="none" strike="noStrike" baseline="0" noProof="0" dirty="0">
              <a:latin typeface="+mj-lt"/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38E02274-C9CD-0B6E-6AE9-6EFE7AE43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19059"/>
              </p:ext>
            </p:extLst>
          </p:nvPr>
        </p:nvGraphicFramePr>
        <p:xfrm>
          <a:off x="1026944" y="5396485"/>
          <a:ext cx="55118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1800">
                  <a:extLst>
                    <a:ext uri="{9D8B030D-6E8A-4147-A177-3AD203B41FA5}">
                      <a16:colId xmlns:a16="http://schemas.microsoft.com/office/drawing/2014/main" val="24713759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&amp;NAMAERO</a:t>
                      </a:r>
                    </a:p>
                  </a:txBody>
                  <a:tcPr marL="9525" marR="9525" marT="9525" marB="0" anchor="b"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9482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</a:rPr>
                        <a:t>RAERO_HEIGHT_SCALE</a:t>
                      </a:r>
                      <a:r>
                        <a:rPr lang="en-US" sz="1100" u="none" strike="noStrike" noProof="0" dirty="0">
                          <a:effectLst/>
                        </a:rPr>
                        <a:t>=1000.0, 1000.0, 1000.0,3000.0, 3000.0, 3000.0,2000.0, 2000.0,1000.0, 1000.0,4000.0, 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73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</a:rPr>
                        <a:t>RAERO_GAMMA_EXP</a:t>
                      </a:r>
                      <a:r>
                        <a:rPr lang="en-US" sz="1100" u="none" strike="noStrike" noProof="0" dirty="0">
                          <a:effectLst/>
                        </a:rPr>
                        <a:t>=1,1,1, 1,1,1,1,1,1,1,1,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320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</a:rPr>
                        <a:t> MAP_AERO_GFL2NC</a:t>
                      </a:r>
                      <a:r>
                        <a:rPr lang="en-US" sz="1100" u="none" strike="noStrike" noProof="0" dirty="0">
                          <a:effectLst/>
                        </a:rPr>
                        <a:t>=-1,-2,-3,1,2,3,-4,10,11,11,-5,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759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</a:rPr>
                        <a:t> MAP_AERO_CMS2GFL</a:t>
                      </a:r>
                      <a:r>
                        <a:rPr lang="en-US" sz="1100" u="none" strike="noStrike" noProof="0" dirty="0">
                          <a:effectLst/>
                        </a:rPr>
                        <a:t>=1,2,3,4,5,6,7,8,9,10,11,   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3883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>
                          <a:effectLst/>
                        </a:rPr>
                        <a:t>CFAERO</a:t>
                      </a:r>
                      <a:r>
                        <a:rPr lang="en-US" sz="1100" noProof="0" dirty="0">
                          <a:effectLst/>
                        </a:rPr>
                        <a:t>= 'aerosol_optics.nc' </a:t>
                      </a:r>
                      <a:endParaRPr lang="en-US" sz="120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444304"/>
                  </a:ext>
                </a:extLst>
              </a:tr>
            </a:tbl>
          </a:graphicData>
        </a:graphic>
      </p:graphicFrame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EA96D4BD-A3F2-DB21-AF9F-6AFA38FA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4760-E954-437D-B5E8-6A7D14E80CAB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0385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2851</TotalTime>
  <Words>4380</Words>
  <Application>Microsoft Office PowerPoint</Application>
  <PresentationFormat>Panoramiczny</PresentationFormat>
  <Paragraphs>701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4" baseType="lpstr">
      <vt:lpstr>Aptos</vt:lpstr>
      <vt:lpstr>Aptos Display</vt:lpstr>
      <vt:lpstr>Aptos Narrow</vt:lpstr>
      <vt:lpstr>Arial</vt:lpstr>
      <vt:lpstr>Calibri</vt:lpstr>
      <vt:lpstr>Cambria Math</vt:lpstr>
      <vt:lpstr>CMMI10</vt:lpstr>
      <vt:lpstr>CMR10</vt:lpstr>
      <vt:lpstr>CMTT10</vt:lpstr>
      <vt:lpstr>Verdana</vt:lpstr>
      <vt:lpstr>Wingdings</vt:lpstr>
      <vt:lpstr>Motyw pakietu Office</vt:lpstr>
      <vt:lpstr>Use of CAMS atmospheric aerosols in ALARO model  ACCORD project:PH6 Cloud-Aerosol-Radiation (CAR) interaction</vt:lpstr>
      <vt:lpstr>Outline</vt:lpstr>
      <vt:lpstr>1. Current aerosols in radiation</vt:lpstr>
      <vt:lpstr>2. CAMS aerosols in ACCORD system  → general description</vt:lpstr>
      <vt:lpstr>2. CAMS aerosols in ACCORD system  → ACRANEB2 modifications</vt:lpstr>
      <vt:lpstr>2. CAMS aerosols in ACCORD system  → ACRANEB2 modifications</vt:lpstr>
      <vt:lpstr>2. CAMS aerosols in ACCORD system  → climatological and n.r.t. data</vt:lpstr>
      <vt:lpstr>2. CAMS aerosols in ACCORD system  → climatological data</vt:lpstr>
      <vt:lpstr>2. CAMS aerosols in ACCORD system  → climatological fields</vt:lpstr>
      <vt:lpstr>2. CAMS aerosols in ACCORD system  → vertical distribution</vt:lpstr>
      <vt:lpstr>2. CAMS aerosols in ACCORD system  → background aerosols</vt:lpstr>
      <vt:lpstr>2. CAMS aerosols in ACCORD system  → background aerosols</vt:lpstr>
      <vt:lpstr>2. CAMS aerosols in ACCORD system  → aerosol inherent optical properties</vt:lpstr>
      <vt:lpstr>2. CAMS aerosols in ACCORD system  → GFL array definition</vt:lpstr>
      <vt:lpstr>2. CAMS aerosols in ACCORD system  → CAMS n.r.t aerosols</vt:lpstr>
      <vt:lpstr>3. Results and verification   → case study – 7 Sep. 2024 </vt:lpstr>
      <vt:lpstr>3. Results and verification   → Verification – Jan. 2024 </vt:lpstr>
      <vt:lpstr>3. Results and verification   → Verification – Sep. 2024 </vt:lpstr>
      <vt:lpstr>3. Results and verification   → Verification – Sep. 2024 </vt:lpstr>
      <vt:lpstr>3. Results and verification   → Verification – Sep. 2024 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Sekuła</dc:creator>
  <cp:lastModifiedBy>Piotr Sekuła</cp:lastModifiedBy>
  <cp:revision>30</cp:revision>
  <dcterms:created xsi:type="dcterms:W3CDTF">2025-02-05T12:02:41Z</dcterms:created>
  <dcterms:modified xsi:type="dcterms:W3CDTF">2025-02-28T14:50:14Z</dcterms:modified>
</cp:coreProperties>
</file>