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Play"/>
      <p:regular r:id="rId16"/>
      <p:bold r:id="rId17"/>
    </p:embeddedFont>
    <p:embeddedFont>
      <p:font typeface="Helvetica Neue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HelveticaNeue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lay-bold.fntdata"/><Relationship Id="rId16" Type="http://schemas.openxmlformats.org/officeDocument/2006/relationships/font" Target="fonts/Play-regular.fntdata"/><Relationship Id="rId5" Type="http://schemas.openxmlformats.org/officeDocument/2006/relationships/slide" Target="slides/slide1.xml"/><Relationship Id="rId19" Type="http://schemas.openxmlformats.org/officeDocument/2006/relationships/font" Target="fonts/HelveticaNeue-bold.fntdata"/><Relationship Id="rId6" Type="http://schemas.openxmlformats.org/officeDocument/2006/relationships/slide" Target="slides/slide2.xml"/><Relationship Id="rId18" Type="http://schemas.openxmlformats.org/officeDocument/2006/relationships/font" Target="fonts/HelveticaNeu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Question: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Should I add the namelist selections we used here, and Which ones?</a:t>
            </a:r>
            <a:endParaRPr/>
          </a:p>
        </p:txBody>
      </p:sp>
      <p:sp>
        <p:nvSpPr>
          <p:cNvPr id="204" name="Google Shape;20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11" Type="http://schemas.openxmlformats.org/officeDocument/2006/relationships/image" Target="../media/image24.png"/><Relationship Id="rId10" Type="http://schemas.openxmlformats.org/officeDocument/2006/relationships/image" Target="../media/image17.png"/><Relationship Id="rId12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9.jp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9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Relationship Id="rId4" Type="http://schemas.openxmlformats.org/officeDocument/2006/relationships/image" Target="../media/image18.png"/><Relationship Id="rId10" Type="http://schemas.openxmlformats.org/officeDocument/2006/relationships/image" Target="../media/image33.png"/><Relationship Id="rId9" Type="http://schemas.openxmlformats.org/officeDocument/2006/relationships/image" Target="../media/image10.jpg"/><Relationship Id="rId5" Type="http://schemas.openxmlformats.org/officeDocument/2006/relationships/image" Target="../media/image21.png"/><Relationship Id="rId6" Type="http://schemas.openxmlformats.org/officeDocument/2006/relationships/image" Target="../media/image13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22.gif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7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13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13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25.png"/><Relationship Id="rId5" Type="http://schemas.openxmlformats.org/officeDocument/2006/relationships/image" Target="../media/image37.png"/><Relationship Id="rId6" Type="http://schemas.openxmlformats.org/officeDocument/2006/relationships/image" Target="../media/image13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077686" y="2156404"/>
            <a:ext cx="10864165" cy="1077218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First Results from ALARO-SURFEX Simulations over the Amazon Sensitivity Experiment Design and Issues Faced.</a:t>
            </a:r>
            <a:endParaRPr sz="3200">
              <a:solidFill>
                <a:srgbClr val="0F48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2370906" y="3464488"/>
            <a:ext cx="9533106" cy="461665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Debasish Mahapatra</a:t>
            </a:r>
            <a:r>
              <a:rPr i="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Kwinten Van Weverberg, </a:t>
            </a:r>
            <a:r>
              <a:rPr b="0" i="0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Michiel Van Ginderachter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blue text on a black background&#10;&#10;Description automatically generated" id="90" name="Google Shape;90;p13"/>
          <p:cNvPicPr preferRelativeResize="0"/>
          <p:nvPr/>
        </p:nvPicPr>
        <p:blipFill rotWithShape="1">
          <a:blip r:embed="rId3">
            <a:alphaModFix/>
          </a:blip>
          <a:srcRect b="16105" l="14835" r="25365" t="13027"/>
          <a:stretch/>
        </p:blipFill>
        <p:spPr>
          <a:xfrm>
            <a:off x="224391" y="5373474"/>
            <a:ext cx="1565497" cy="1484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91" name="Google Shape;91;p13"/>
          <p:cNvPicPr preferRelativeResize="0"/>
          <p:nvPr/>
        </p:nvPicPr>
        <p:blipFill rotWithShape="1">
          <a:blip r:embed="rId4">
            <a:alphaModFix/>
          </a:blip>
          <a:srcRect b="-15227" l="-5300" r="-4972" t="-16730"/>
          <a:stretch/>
        </p:blipFill>
        <p:spPr>
          <a:xfrm>
            <a:off x="2081718" y="5564221"/>
            <a:ext cx="3251049" cy="109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22587" y="5131343"/>
            <a:ext cx="1381326" cy="172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/>
          <p:nvPr/>
        </p:nvSpPr>
        <p:spPr>
          <a:xfrm>
            <a:off x="348009" y="332895"/>
            <a:ext cx="2466109" cy="341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Problems faced.  </a:t>
            </a:r>
            <a:endParaRPr/>
          </a:p>
        </p:txBody>
      </p:sp>
      <p:sp>
        <p:nvSpPr>
          <p:cNvPr id="243" name="Google Shape;243;p22"/>
          <p:cNvSpPr txBox="1"/>
          <p:nvPr/>
        </p:nvSpPr>
        <p:spPr>
          <a:xfrm>
            <a:off x="1282196" y="868034"/>
            <a:ext cx="7026442" cy="2308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 prep and PrepSurf works.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Both 4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nodes and 8 nodes fails for the main forecast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model only works with up to 2 nodes and 256 cores.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4" name="Google Shape;244;p22"/>
          <p:cNvSpPr txBox="1"/>
          <p:nvPr/>
        </p:nvSpPr>
        <p:spPr>
          <a:xfrm>
            <a:off x="8915663" y="1462296"/>
            <a:ext cx="1715590" cy="1863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&amp;NAMPAR0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NPROC=1024, 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NPRGPNS=4,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NPRGPEW=256,   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NPRTRW=256,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NPRTRV=4,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2"/>
          <p:cNvSpPr/>
          <p:nvPr/>
        </p:nvSpPr>
        <p:spPr>
          <a:xfrm>
            <a:off x="8445401" y="1044284"/>
            <a:ext cx="2499360" cy="2595155"/>
          </a:xfrm>
          <a:custGeom>
            <a:rect b="b" l="l" r="r" t="t"/>
            <a:pathLst>
              <a:path extrusionOk="0" h="2595155" w="2499360">
                <a:moveTo>
                  <a:pt x="0" y="1297578"/>
                </a:moveTo>
                <a:cubicBezTo>
                  <a:pt x="-29778" y="562577"/>
                  <a:pt x="544342" y="5689"/>
                  <a:pt x="1249680" y="0"/>
                </a:cubicBezTo>
                <a:cubicBezTo>
                  <a:pt x="2006729" y="14078"/>
                  <a:pt x="2285000" y="587761"/>
                  <a:pt x="2499360" y="1297578"/>
                </a:cubicBezTo>
                <a:cubicBezTo>
                  <a:pt x="2486376" y="2026891"/>
                  <a:pt x="1917292" y="2719890"/>
                  <a:pt x="1249680" y="2595156"/>
                </a:cubicBezTo>
                <a:cubicBezTo>
                  <a:pt x="456145" y="2538607"/>
                  <a:pt x="113720" y="2068547"/>
                  <a:pt x="0" y="1297578"/>
                </a:cubicBezTo>
                <a:close/>
              </a:path>
            </a:pathLst>
          </a:cu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46" name="Google Shape;246;p22"/>
          <p:cNvCxnSpPr>
            <a:endCxn id="245" idx="2"/>
          </p:cNvCxnSpPr>
          <p:nvPr/>
        </p:nvCxnSpPr>
        <p:spPr>
          <a:xfrm>
            <a:off x="6607895" y="1897725"/>
            <a:ext cx="1837500" cy="4440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47" name="Google Shape;247;p22"/>
          <p:cNvSpPr txBox="1"/>
          <p:nvPr/>
        </p:nvSpPr>
        <p:spPr>
          <a:xfrm>
            <a:off x="7983847" y="3699451"/>
            <a:ext cx="34311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Leads to a segmentation fault. </a:t>
            </a:r>
            <a:endParaRPr/>
          </a:p>
        </p:txBody>
      </p:sp>
      <p:pic>
        <p:nvPicPr>
          <p:cNvPr descr="A blue text on a black background&#10;&#10;Description automatically generated" id="248" name="Google Shape;248;p22"/>
          <p:cNvPicPr preferRelativeResize="0"/>
          <p:nvPr/>
        </p:nvPicPr>
        <p:blipFill rotWithShape="1">
          <a:blip r:embed="rId3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249" name="Google Shape;249;p22"/>
          <p:cNvPicPr preferRelativeResize="0"/>
          <p:nvPr/>
        </p:nvPicPr>
        <p:blipFill rotWithShape="1">
          <a:blip r:embed="rId4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 txBox="1"/>
          <p:nvPr/>
        </p:nvSpPr>
        <p:spPr>
          <a:xfrm>
            <a:off x="4414170" y="3076094"/>
            <a:ext cx="2764842" cy="678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Thanks.</a:t>
            </a:r>
            <a:endParaRPr/>
          </a:p>
        </p:txBody>
      </p:sp>
      <p:pic>
        <p:nvPicPr>
          <p:cNvPr descr="A blue text on a black background&#10;&#10;Description automatically generated" id="256" name="Google Shape;256;p23"/>
          <p:cNvPicPr preferRelativeResize="0"/>
          <p:nvPr/>
        </p:nvPicPr>
        <p:blipFill rotWithShape="1">
          <a:blip r:embed="rId3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257" name="Google Shape;257;p23"/>
          <p:cNvPicPr preferRelativeResize="0"/>
          <p:nvPr/>
        </p:nvPicPr>
        <p:blipFill rotWithShape="1">
          <a:blip r:embed="rId4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/>
        </p:nvSpPr>
        <p:spPr>
          <a:xfrm>
            <a:off x="3972455" y="1956554"/>
            <a:ext cx="3675018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800">
                <a:solidFill>
                  <a:srgbClr val="B3D0F3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endParaRPr/>
          </a:p>
        </p:txBody>
      </p:sp>
      <p:pic>
        <p:nvPicPr>
          <p:cNvPr descr="A blue text on a black background&#10;&#10;Description automatically generated" id="98" name="Google Shape;98;p14"/>
          <p:cNvPicPr preferRelativeResize="0"/>
          <p:nvPr/>
        </p:nvPicPr>
        <p:blipFill rotWithShape="1">
          <a:blip r:embed="rId3">
            <a:alphaModFix/>
          </a:blip>
          <a:srcRect b="16105" l="14835" r="25365" t="13027"/>
          <a:stretch/>
        </p:blipFill>
        <p:spPr>
          <a:xfrm>
            <a:off x="88205" y="5907673"/>
            <a:ext cx="947057" cy="8980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4"/>
          <p:cNvGrpSpPr/>
          <p:nvPr/>
        </p:nvGrpSpPr>
        <p:grpSpPr>
          <a:xfrm>
            <a:off x="975205" y="84841"/>
            <a:ext cx="10591483" cy="6416422"/>
            <a:chOff x="1107182" y="446292"/>
            <a:chExt cx="9761923" cy="5669280"/>
          </a:xfrm>
        </p:grpSpPr>
        <p:pic>
          <p:nvPicPr>
            <p:cNvPr descr="A map of the world&#10;&#10;Description automatically generated" id="100" name="Google Shape;100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07182" y="446292"/>
              <a:ext cx="9720927" cy="5669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4"/>
            <p:cNvSpPr txBox="1"/>
            <p:nvPr/>
          </p:nvSpPr>
          <p:spPr>
            <a:xfrm>
              <a:off x="8330955" y="5746712"/>
              <a:ext cx="25381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IPCC AR6 – Ch 4: WATER</a:t>
              </a:r>
              <a:endPara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2" name="Google Shape;102;p14"/>
          <p:cNvGrpSpPr/>
          <p:nvPr/>
        </p:nvGrpSpPr>
        <p:grpSpPr>
          <a:xfrm>
            <a:off x="716470" y="122548"/>
            <a:ext cx="4996173" cy="3205114"/>
            <a:chOff x="518507" y="260167"/>
            <a:chExt cx="4461938" cy="2486150"/>
          </a:xfrm>
        </p:grpSpPr>
        <p:pic>
          <p:nvPicPr>
            <p:cNvPr id="103" name="Google Shape;103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8507" y="260167"/>
              <a:ext cx="4403671" cy="24830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4"/>
            <p:cNvSpPr txBox="1"/>
            <p:nvPr/>
          </p:nvSpPr>
          <p:spPr>
            <a:xfrm>
              <a:off x="3352800" y="2307771"/>
              <a:ext cx="1627645" cy="4385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SPAIN 2024</a:t>
              </a:r>
              <a:endParaRPr/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6288476" y="116263"/>
            <a:ext cx="5645858" cy="3409362"/>
            <a:chOff x="6762689" y="304798"/>
            <a:chExt cx="4613611" cy="2595156"/>
          </a:xfrm>
        </p:grpSpPr>
        <p:pic>
          <p:nvPicPr>
            <p:cNvPr descr="Deadly Dubai floods made worse by climate change" id="106" name="Google Shape;106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62689" y="304798"/>
              <a:ext cx="4613611" cy="25951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4"/>
            <p:cNvSpPr txBox="1"/>
            <p:nvPr/>
          </p:nvSpPr>
          <p:spPr>
            <a:xfrm>
              <a:off x="9598297" y="2392533"/>
              <a:ext cx="14659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UAE 2024</a:t>
              </a:r>
              <a:endParaRPr/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755310" y="3397519"/>
            <a:ext cx="4740518" cy="3342647"/>
            <a:chOff x="557347" y="3020444"/>
            <a:chExt cx="4119155" cy="2742917"/>
          </a:xfrm>
        </p:grpSpPr>
        <p:pic>
          <p:nvPicPr>
            <p:cNvPr id="109" name="Google Shape;109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7347" y="3020444"/>
              <a:ext cx="4119155" cy="27429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14"/>
            <p:cNvSpPr txBox="1"/>
            <p:nvPr/>
          </p:nvSpPr>
          <p:spPr>
            <a:xfrm>
              <a:off x="2386149" y="3045675"/>
              <a:ext cx="22163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MANAUS 2024</a:t>
              </a:r>
              <a:endParaRPr/>
            </a:p>
          </p:txBody>
        </p:sp>
      </p:grpSp>
      <p:grpSp>
        <p:nvGrpSpPr>
          <p:cNvPr id="111" name="Google Shape;111;p14"/>
          <p:cNvGrpSpPr/>
          <p:nvPr/>
        </p:nvGrpSpPr>
        <p:grpSpPr>
          <a:xfrm>
            <a:off x="6369497" y="3252583"/>
            <a:ext cx="5432861" cy="3308472"/>
            <a:chOff x="4880734" y="2816465"/>
            <a:chExt cx="5289873" cy="2686263"/>
          </a:xfrm>
        </p:grpSpPr>
        <p:pic>
          <p:nvPicPr>
            <p:cNvPr id="112" name="Google Shape;112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880734" y="2816465"/>
              <a:ext cx="5289873" cy="2686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14"/>
            <p:cNvSpPr txBox="1"/>
            <p:nvPr/>
          </p:nvSpPr>
          <p:spPr>
            <a:xfrm>
              <a:off x="5194737" y="5095360"/>
              <a:ext cx="206683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Czechia</a:t>
              </a:r>
              <a:r>
                <a:rPr b="1" lang="en-US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2024</a:t>
              </a:r>
              <a:endParaRPr/>
            </a:p>
          </p:txBody>
        </p:sp>
      </p:grpSp>
      <p:grpSp>
        <p:nvGrpSpPr>
          <p:cNvPr id="114" name="Google Shape;114;p14"/>
          <p:cNvGrpSpPr/>
          <p:nvPr/>
        </p:nvGrpSpPr>
        <p:grpSpPr>
          <a:xfrm>
            <a:off x="1470583" y="1213162"/>
            <a:ext cx="9332536" cy="3358838"/>
            <a:chOff x="1291473" y="713541"/>
            <a:chExt cx="9332536" cy="3358838"/>
          </a:xfrm>
        </p:grpSpPr>
        <p:pic>
          <p:nvPicPr>
            <p:cNvPr id="115" name="Google Shape;115;p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593229" y="1238633"/>
              <a:ext cx="5022494" cy="282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291473" y="713541"/>
              <a:ext cx="5043181" cy="33588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14"/>
            <p:cNvSpPr txBox="1"/>
            <p:nvPr/>
          </p:nvSpPr>
          <p:spPr>
            <a:xfrm>
              <a:off x="7414183" y="3661469"/>
              <a:ext cx="32098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INDIA </a:t>
              </a:r>
              <a:r>
                <a:rPr b="1" i="0" lang="en-US"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2024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8" name="Google Shape;118;p14"/>
          <p:cNvGrpSpPr/>
          <p:nvPr/>
        </p:nvGrpSpPr>
        <p:grpSpPr>
          <a:xfrm>
            <a:off x="3073138" y="1140643"/>
            <a:ext cx="6146277" cy="4025246"/>
            <a:chOff x="2644745" y="718233"/>
            <a:chExt cx="7772400" cy="5176539"/>
          </a:xfrm>
        </p:grpSpPr>
        <p:pic>
          <p:nvPicPr>
            <p:cNvPr id="119" name="Google Shape;119;p1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644745" y="718233"/>
              <a:ext cx="7772400" cy="5176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14"/>
            <p:cNvSpPr txBox="1"/>
            <p:nvPr/>
          </p:nvSpPr>
          <p:spPr>
            <a:xfrm>
              <a:off x="7553180" y="786293"/>
              <a:ext cx="2561782" cy="6642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KENYA </a:t>
              </a:r>
              <a:r>
                <a:rPr b="1" i="0"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2024</a:t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21" name="Google Shape;121;p14"/>
          <p:cNvGrpSpPr/>
          <p:nvPr/>
        </p:nvGrpSpPr>
        <p:grpSpPr>
          <a:xfrm>
            <a:off x="2399434" y="856492"/>
            <a:ext cx="7781513" cy="5299211"/>
            <a:chOff x="2873828" y="1532708"/>
            <a:chExt cx="6200503" cy="3875315"/>
          </a:xfrm>
        </p:grpSpPr>
        <p:pic>
          <p:nvPicPr>
            <p:cNvPr id="122" name="Google Shape;122;p1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873828" y="1532708"/>
              <a:ext cx="6200503" cy="3875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14"/>
            <p:cNvSpPr txBox="1"/>
            <p:nvPr/>
          </p:nvSpPr>
          <p:spPr>
            <a:xfrm>
              <a:off x="5913121" y="1553472"/>
              <a:ext cx="27635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Porto Alegre 2024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5"/>
          <p:cNvPicPr preferRelativeResize="0"/>
          <p:nvPr/>
        </p:nvPicPr>
        <p:blipFill rotWithShape="1">
          <a:blip r:embed="rId3">
            <a:alphaModFix/>
          </a:blip>
          <a:srcRect b="21114" l="0" r="0" t="4216"/>
          <a:stretch/>
        </p:blipFill>
        <p:spPr>
          <a:xfrm>
            <a:off x="0" y="0"/>
            <a:ext cx="12192000" cy="684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4">
            <a:alphaModFix/>
          </a:blip>
          <a:srcRect b="0" l="16219" r="18752" t="0"/>
          <a:stretch/>
        </p:blipFill>
        <p:spPr>
          <a:xfrm>
            <a:off x="166889" y="2397155"/>
            <a:ext cx="2880000" cy="28800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44708" y="957155"/>
            <a:ext cx="2880000" cy="28800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1" name="Google Shape;131;p15"/>
          <p:cNvSpPr/>
          <p:nvPr/>
        </p:nvSpPr>
        <p:spPr>
          <a:xfrm>
            <a:off x="6657975" y="3924300"/>
            <a:ext cx="400050" cy="42862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/>
          <p:nvPr/>
        </p:nvSpPr>
        <p:spPr>
          <a:xfrm>
            <a:off x="3562350" y="4081898"/>
            <a:ext cx="400050" cy="42862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5"/>
          <p:cNvSpPr/>
          <p:nvPr/>
        </p:nvSpPr>
        <p:spPr>
          <a:xfrm>
            <a:off x="9984658" y="4430553"/>
            <a:ext cx="400050" cy="42862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15"/>
          <p:cNvCxnSpPr/>
          <p:nvPr/>
        </p:nvCxnSpPr>
        <p:spPr>
          <a:xfrm flipH="1" rot="10800000">
            <a:off x="10384708" y="3883043"/>
            <a:ext cx="1440000" cy="976135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35" name="Google Shape;135;p15"/>
          <p:cNvCxnSpPr/>
          <p:nvPr/>
        </p:nvCxnSpPr>
        <p:spPr>
          <a:xfrm rot="10800000">
            <a:off x="8944708" y="3837155"/>
            <a:ext cx="1039950" cy="1022023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36" name="Google Shape;136;p15"/>
          <p:cNvCxnSpPr/>
          <p:nvPr/>
        </p:nvCxnSpPr>
        <p:spPr>
          <a:xfrm>
            <a:off x="6093777" y="196730"/>
            <a:ext cx="964248" cy="3727571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37" name="Google Shape;137;p15"/>
          <p:cNvCxnSpPr/>
          <p:nvPr/>
        </p:nvCxnSpPr>
        <p:spPr>
          <a:xfrm>
            <a:off x="3195058" y="3095780"/>
            <a:ext cx="3462917" cy="1257145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38" name="Google Shape;138;p15"/>
          <p:cNvCxnSpPr/>
          <p:nvPr/>
        </p:nvCxnSpPr>
        <p:spPr>
          <a:xfrm>
            <a:off x="3046889" y="2387630"/>
            <a:ext cx="910938" cy="172782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id="139" name="Google Shape;139;p15"/>
          <p:cNvPicPr preferRelativeResize="0"/>
          <p:nvPr/>
        </p:nvPicPr>
        <p:blipFill rotWithShape="1">
          <a:blip r:embed="rId6">
            <a:alphaModFix/>
          </a:blip>
          <a:srcRect b="0" l="16548" r="0" t="0"/>
          <a:stretch/>
        </p:blipFill>
        <p:spPr>
          <a:xfrm>
            <a:off x="3213777" y="206255"/>
            <a:ext cx="2880000" cy="28800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id="140" name="Google Shape;140;p15"/>
          <p:cNvCxnSpPr/>
          <p:nvPr/>
        </p:nvCxnSpPr>
        <p:spPr>
          <a:xfrm flipH="1" rot="10800000">
            <a:off x="3062288" y="4510523"/>
            <a:ext cx="869220" cy="776157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sp>
        <p:nvSpPr>
          <p:cNvPr id="141" name="Google Shape;141;p15"/>
          <p:cNvSpPr txBox="1"/>
          <p:nvPr/>
        </p:nvSpPr>
        <p:spPr>
          <a:xfrm>
            <a:off x="3384109" y="6178249"/>
            <a:ext cx="60997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 domains.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text on a black background&#10;&#10;Description automatically generated" id="142" name="Google Shape;142;p15"/>
          <p:cNvPicPr preferRelativeResize="0"/>
          <p:nvPr/>
        </p:nvPicPr>
        <p:blipFill rotWithShape="1">
          <a:blip r:embed="rId7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143" name="Google Shape;143;p15"/>
          <p:cNvPicPr preferRelativeResize="0"/>
          <p:nvPr/>
        </p:nvPicPr>
        <p:blipFill rotWithShape="1">
          <a:blip r:embed="rId8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6"/>
          <p:cNvGrpSpPr/>
          <p:nvPr/>
        </p:nvGrpSpPr>
        <p:grpSpPr>
          <a:xfrm>
            <a:off x="2629989" y="1254034"/>
            <a:ext cx="8825150" cy="4663982"/>
            <a:chOff x="2629989" y="1254034"/>
            <a:chExt cx="8825150" cy="4663982"/>
          </a:xfrm>
        </p:grpSpPr>
        <p:pic>
          <p:nvPicPr>
            <p:cNvPr descr="A map of the world&#10;&#10;Description automatically generated" id="150" name="Google Shape;150;p16"/>
            <p:cNvPicPr preferRelativeResize="0"/>
            <p:nvPr/>
          </p:nvPicPr>
          <p:blipFill rotWithShape="1">
            <a:blip r:embed="rId3">
              <a:alphaModFix/>
            </a:blip>
            <a:srcRect b="20295" l="12386" r="9852" t="21288"/>
            <a:stretch/>
          </p:blipFill>
          <p:spPr>
            <a:xfrm>
              <a:off x="4329376" y="2349344"/>
              <a:ext cx="7125763" cy="3568672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pic>
          <p:nvPicPr>
            <p:cNvPr id="151" name="Google Shape;151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47407" y="1264997"/>
              <a:ext cx="2836634" cy="2480943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cxnSp>
          <p:nvCxnSpPr>
            <p:cNvPr id="152" name="Google Shape;152;p16"/>
            <p:cNvCxnSpPr/>
            <p:nvPr/>
          </p:nvCxnSpPr>
          <p:spPr>
            <a:xfrm>
              <a:off x="5486400" y="1254034"/>
              <a:ext cx="1223108" cy="290765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3" name="Google Shape;153;p16"/>
            <p:cNvCxnSpPr/>
            <p:nvPr/>
          </p:nvCxnSpPr>
          <p:spPr>
            <a:xfrm>
              <a:off x="2629989" y="3753394"/>
              <a:ext cx="4040442" cy="486452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4" name="Google Shape;154;p16"/>
            <p:cNvCxnSpPr/>
            <p:nvPr/>
          </p:nvCxnSpPr>
          <p:spPr>
            <a:xfrm>
              <a:off x="5486400" y="3762103"/>
              <a:ext cx="1195754" cy="434759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55" name="Google Shape;15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2237" y="997256"/>
            <a:ext cx="5340450" cy="496421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lue text on a black background&#10;&#10;Description automatically generated" id="156" name="Google Shape;156;p16"/>
          <p:cNvPicPr preferRelativeResize="0"/>
          <p:nvPr/>
        </p:nvPicPr>
        <p:blipFill rotWithShape="1">
          <a:blip r:embed="rId6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157" name="Google Shape;157;p16"/>
          <p:cNvPicPr preferRelativeResize="0"/>
          <p:nvPr/>
        </p:nvPicPr>
        <p:blipFill rotWithShape="1">
          <a:blip r:embed="rId7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5925" y="150975"/>
            <a:ext cx="1118206" cy="11182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16"/>
          <p:cNvGrpSpPr/>
          <p:nvPr/>
        </p:nvGrpSpPr>
        <p:grpSpPr>
          <a:xfrm>
            <a:off x="4534930" y="383060"/>
            <a:ext cx="7304510" cy="3700848"/>
            <a:chOff x="4534930" y="383060"/>
            <a:chExt cx="7304510" cy="3700848"/>
          </a:xfrm>
        </p:grpSpPr>
        <p:pic>
          <p:nvPicPr>
            <p:cNvPr descr="A screenshot of different weather maps&#10;&#10;Description automatically generated" id="161" name="Google Shape;161;p16"/>
            <p:cNvPicPr preferRelativeResize="0"/>
            <p:nvPr/>
          </p:nvPicPr>
          <p:blipFill rotWithShape="1">
            <a:blip r:embed="rId10">
              <a:alphaModFix/>
            </a:blip>
            <a:srcRect b="0" l="770" r="51060" t="49447"/>
            <a:stretch/>
          </p:blipFill>
          <p:spPr>
            <a:xfrm>
              <a:off x="6558767" y="383060"/>
              <a:ext cx="5280673" cy="3694670"/>
            </a:xfrm>
            <a:prstGeom prst="rect">
              <a:avLst/>
            </a:prstGeom>
            <a:noFill/>
            <a:ln cap="flat" cmpd="sng" w="952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162" name="Google Shape;162;p16"/>
            <p:cNvCxnSpPr/>
            <p:nvPr/>
          </p:nvCxnSpPr>
          <p:spPr>
            <a:xfrm flipH="1" rot="10800000">
              <a:off x="4534930" y="395416"/>
              <a:ext cx="2026508" cy="3490784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" name="Google Shape;163;p16"/>
            <p:cNvCxnSpPr/>
            <p:nvPr/>
          </p:nvCxnSpPr>
          <p:spPr>
            <a:xfrm>
              <a:off x="4547286" y="3923270"/>
              <a:ext cx="2014152" cy="160638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4" name="Google Shape;164;p16"/>
          <p:cNvSpPr txBox="1"/>
          <p:nvPr/>
        </p:nvSpPr>
        <p:spPr>
          <a:xfrm>
            <a:off x="1145002" y="199479"/>
            <a:ext cx="60997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2501B"/>
                </a:solidFill>
                <a:latin typeface="Arial"/>
                <a:ea typeface="Arial"/>
                <a:cs typeface="Arial"/>
                <a:sym typeface="Arial"/>
              </a:rPr>
              <a:t>GO AMAZON-MANAUS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/>
        </p:nvSpPr>
        <p:spPr>
          <a:xfrm>
            <a:off x="-139519" y="215717"/>
            <a:ext cx="4673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Earlier experience from Ethiopia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earch in sidebar query" id="170" name="Google Shape;17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5058" y="680216"/>
            <a:ext cx="7027150" cy="549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5544" y="688628"/>
            <a:ext cx="7796997" cy="57913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text on a black background&#10;&#10;Description automatically generated" id="172" name="Google Shape;172;p17"/>
          <p:cNvPicPr preferRelativeResize="0"/>
          <p:nvPr/>
        </p:nvPicPr>
        <p:blipFill rotWithShape="1">
          <a:blip r:embed="rId5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173" name="Google Shape;173;p17"/>
          <p:cNvPicPr preferRelativeResize="0"/>
          <p:nvPr/>
        </p:nvPicPr>
        <p:blipFill rotWithShape="1">
          <a:blip r:embed="rId6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 txBox="1"/>
          <p:nvPr/>
        </p:nvSpPr>
        <p:spPr>
          <a:xfrm>
            <a:off x="8811491" y="6488668"/>
            <a:ext cx="21820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Negash et.al; 2024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564204" y="311284"/>
            <a:ext cx="3316134" cy="1167319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 up -24 hours.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Rain events in 2014 &amp; 2015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Resolution – 4km Driven by Era5</a:t>
            </a:r>
            <a:endParaRPr/>
          </a:p>
        </p:txBody>
      </p:sp>
      <p:pic>
        <p:nvPicPr>
          <p:cNvPr descr="A blue text on a black background&#10;&#10;Description automatically generated" id="181" name="Google Shape;181;p18"/>
          <p:cNvPicPr preferRelativeResize="0"/>
          <p:nvPr/>
        </p:nvPicPr>
        <p:blipFill rotWithShape="1">
          <a:blip r:embed="rId3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182" name="Google Shape;182;p18"/>
          <p:cNvPicPr preferRelativeResize="0"/>
          <p:nvPr/>
        </p:nvPicPr>
        <p:blipFill rotWithShape="1">
          <a:blip r:embed="rId4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/>
          <p:nvPr/>
        </p:nvSpPr>
        <p:spPr>
          <a:xfrm>
            <a:off x="8109213" y="379142"/>
            <a:ext cx="2830100" cy="1200329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NOTC: LCOEFKTKE = False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NOAB: LAB12 = False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NO3M: 3MT = False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CV15P: RMULACVG = 15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CV25N: RMULACVG = -25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CV25P: RMULACVG = 25</a:t>
            </a:r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4443047" y="325289"/>
            <a:ext cx="30948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based simulations.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18"/>
          <p:cNvGrpSpPr/>
          <p:nvPr/>
        </p:nvGrpSpPr>
        <p:grpSpPr>
          <a:xfrm>
            <a:off x="2406979" y="1594352"/>
            <a:ext cx="7956221" cy="4265473"/>
            <a:chOff x="2406979" y="1594352"/>
            <a:chExt cx="7956221" cy="4265473"/>
          </a:xfrm>
        </p:grpSpPr>
        <p:grpSp>
          <p:nvGrpSpPr>
            <p:cNvPr id="187" name="Google Shape;187;p18"/>
            <p:cNvGrpSpPr/>
            <p:nvPr/>
          </p:nvGrpSpPr>
          <p:grpSpPr>
            <a:xfrm>
              <a:off x="2406979" y="1594352"/>
              <a:ext cx="7782049" cy="4265473"/>
              <a:chOff x="2406979" y="1594352"/>
              <a:chExt cx="7782049" cy="4265473"/>
            </a:xfrm>
          </p:grpSpPr>
          <p:pic>
            <p:nvPicPr>
              <p:cNvPr descr="A graph with blue lines&#10;&#10;AI-generated content may be incorrect." id="188" name="Google Shape;188;p1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406979" y="1594352"/>
                <a:ext cx="7782049" cy="426547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89" name="Google Shape;189;p18"/>
              <p:cNvCxnSpPr/>
              <p:nvPr/>
            </p:nvCxnSpPr>
            <p:spPr>
              <a:xfrm rot="10800000">
                <a:off x="3774478" y="2564445"/>
                <a:ext cx="0" cy="955651"/>
              </a:xfrm>
              <a:prstGeom prst="straightConnector1">
                <a:avLst/>
              </a:prstGeom>
              <a:noFill/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90" name="Google Shape;190;p18"/>
              <p:cNvCxnSpPr/>
              <p:nvPr/>
            </p:nvCxnSpPr>
            <p:spPr>
              <a:xfrm flipH="1" rot="10800000">
                <a:off x="4105633" y="2688198"/>
                <a:ext cx="342614" cy="819293"/>
              </a:xfrm>
              <a:prstGeom prst="straightConnector1">
                <a:avLst/>
              </a:prstGeom>
              <a:noFill/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91" name="Google Shape;191;p18"/>
              <p:cNvCxnSpPr/>
              <p:nvPr/>
            </p:nvCxnSpPr>
            <p:spPr>
              <a:xfrm flipH="1" rot="10800000">
                <a:off x="9469425" y="2571320"/>
                <a:ext cx="238340" cy="614183"/>
              </a:xfrm>
              <a:prstGeom prst="straightConnector1">
                <a:avLst/>
              </a:prstGeom>
              <a:noFill/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92" name="Google Shape;192;p18"/>
              <p:cNvCxnSpPr/>
              <p:nvPr/>
            </p:nvCxnSpPr>
            <p:spPr>
              <a:xfrm rot="10800000">
                <a:off x="8841492" y="2873829"/>
                <a:ext cx="414803" cy="504179"/>
              </a:xfrm>
              <a:prstGeom prst="straightConnector1">
                <a:avLst/>
              </a:prstGeom>
              <a:noFill/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93" name="Google Shape;193;p18"/>
              <p:cNvCxnSpPr/>
              <p:nvPr/>
            </p:nvCxnSpPr>
            <p:spPr>
              <a:xfrm rot="10800000">
                <a:off x="8958370" y="2117558"/>
                <a:ext cx="330009" cy="440012"/>
              </a:xfrm>
              <a:prstGeom prst="straightConnector1">
                <a:avLst/>
              </a:prstGeom>
              <a:noFill/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sp>
          <p:nvSpPr>
            <p:cNvPr id="194" name="Google Shape;194;p18"/>
            <p:cNvSpPr txBox="1"/>
            <p:nvPr/>
          </p:nvSpPr>
          <p:spPr>
            <a:xfrm>
              <a:off x="3070860" y="2202180"/>
              <a:ext cx="937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08/03/2014</a:t>
              </a:r>
              <a:endParaRPr/>
            </a:p>
          </p:txBody>
        </p:sp>
        <p:sp>
          <p:nvSpPr>
            <p:cNvPr id="195" name="Google Shape;195;p18"/>
            <p:cNvSpPr txBox="1"/>
            <p:nvPr/>
          </p:nvSpPr>
          <p:spPr>
            <a:xfrm>
              <a:off x="4290060" y="2453640"/>
              <a:ext cx="937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14/04/2014</a:t>
              </a:r>
              <a:endParaRPr/>
            </a:p>
          </p:txBody>
        </p:sp>
        <p:sp>
          <p:nvSpPr>
            <p:cNvPr id="196" name="Google Shape;196;p18"/>
            <p:cNvSpPr txBox="1"/>
            <p:nvPr/>
          </p:nvSpPr>
          <p:spPr>
            <a:xfrm>
              <a:off x="7985760" y="2659380"/>
              <a:ext cx="937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04/11/2015</a:t>
              </a:r>
              <a:endParaRPr/>
            </a:p>
          </p:txBody>
        </p:sp>
        <p:sp>
          <p:nvSpPr>
            <p:cNvPr id="197" name="Google Shape;197;p18"/>
            <p:cNvSpPr txBox="1"/>
            <p:nvPr/>
          </p:nvSpPr>
          <p:spPr>
            <a:xfrm>
              <a:off x="8046720" y="1988820"/>
              <a:ext cx="937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06/11/2015</a:t>
              </a:r>
              <a:endParaRPr/>
            </a:p>
          </p:txBody>
        </p:sp>
        <p:sp>
          <p:nvSpPr>
            <p:cNvPr id="198" name="Google Shape;198;p18"/>
            <p:cNvSpPr txBox="1"/>
            <p:nvPr/>
          </p:nvSpPr>
          <p:spPr>
            <a:xfrm>
              <a:off x="9425940" y="2308860"/>
              <a:ext cx="9372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26/11/2015</a:t>
              </a:r>
              <a:endParaRPr/>
            </a:p>
          </p:txBody>
        </p:sp>
      </p:grpSp>
      <p:pic>
        <p:nvPicPr>
          <p:cNvPr descr="A graph of different colored lines&#10;&#10;AI-generated content may be incorrect." id="199" name="Google Shape;19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6534" y="1639254"/>
            <a:ext cx="11540496" cy="4259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different colored lines&#10;&#10;AI-generated content may be incorrect." id="200" name="Google Shape;20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1517" y="1683564"/>
            <a:ext cx="11485132" cy="423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with lines and numbers&#10;&#10;AI-generated content may be incorrect." id="206" name="Google Shape;2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722" y="615446"/>
            <a:ext cx="6072910" cy="3036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different colored lines&#10;&#10;AI-generated content may be incorrect." id="207" name="Google Shape;207;p19"/>
          <p:cNvPicPr preferRelativeResize="0"/>
          <p:nvPr/>
        </p:nvPicPr>
        <p:blipFill rotWithShape="1">
          <a:blip r:embed="rId4">
            <a:alphaModFix/>
          </a:blip>
          <a:srcRect b="2174" l="5951" r="7660" t="5765"/>
          <a:stretch/>
        </p:blipFill>
        <p:spPr>
          <a:xfrm>
            <a:off x="6883685" y="3339100"/>
            <a:ext cx="5198724" cy="3323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different colored lines&#10;&#10;AI-generated content may be incorrect." id="208" name="Google Shape;20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0780" y="194938"/>
            <a:ext cx="5238065" cy="314283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 txBox="1"/>
          <p:nvPr/>
        </p:nvSpPr>
        <p:spPr>
          <a:xfrm>
            <a:off x="481731" y="215958"/>
            <a:ext cx="59079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from the 1</a:t>
            </a:r>
            <a:r>
              <a:rPr baseline="30000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test (control) simulations over Manaus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19"/>
          <p:cNvSpPr txBox="1"/>
          <p:nvPr/>
        </p:nvSpPr>
        <p:spPr>
          <a:xfrm>
            <a:off x="815182" y="3700442"/>
            <a:ext cx="59079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from the 1</a:t>
            </a:r>
            <a:r>
              <a:rPr baseline="30000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test (control) simulations over Manaus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498412" y="4239579"/>
            <a:ext cx="4430731" cy="156966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L3MT=.T.,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LCOEFKTKE=.T.,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RMULACVG=5.5,  ! -25 in cy43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Flake is On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Soil – 14 layer soil moisture scheme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Spin-up = 4 months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blue text on a black background&#10;&#10;Description automatically generated" id="212" name="Google Shape;212;p19"/>
          <p:cNvPicPr preferRelativeResize="0"/>
          <p:nvPr/>
        </p:nvPicPr>
        <p:blipFill rotWithShape="1">
          <a:blip r:embed="rId6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213" name="Google Shape;213;p19"/>
          <p:cNvPicPr preferRelativeResize="0"/>
          <p:nvPr/>
        </p:nvPicPr>
        <p:blipFill rotWithShape="1">
          <a:blip r:embed="rId7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/>
          <p:nvPr/>
        </p:nvSpPr>
        <p:spPr>
          <a:xfrm>
            <a:off x="476267" y="456411"/>
            <a:ext cx="10015677" cy="409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PGD creation with Monthly varying ALBEDO, Roughness and LAI</a:t>
            </a:r>
            <a:endParaRPr/>
          </a:p>
        </p:txBody>
      </p:sp>
      <p:pic>
        <p:nvPicPr>
          <p:cNvPr descr="A map of south america with different colored areas&#10;&#10;AI-generated content may be incorrect." id="220" name="Google Shape;2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7717" y="1626259"/>
            <a:ext cx="3596717" cy="3768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south america&#10;&#10;AI-generated content may be incorrect." id="221" name="Google Shape;22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3574" y="1414123"/>
            <a:ext cx="3720530" cy="4557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south america&#10;&#10;AI-generated content may be incorrect." id="222" name="Google Shape;22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3683" y="1322256"/>
            <a:ext cx="3952373" cy="4800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text on a black background&#10;&#10;Description automatically generated" id="223" name="Google Shape;223;p20"/>
          <p:cNvPicPr preferRelativeResize="0"/>
          <p:nvPr/>
        </p:nvPicPr>
        <p:blipFill rotWithShape="1">
          <a:blip r:embed="rId6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224" name="Google Shape;224;p20"/>
          <p:cNvPicPr preferRelativeResize="0"/>
          <p:nvPr/>
        </p:nvPicPr>
        <p:blipFill rotWithShape="1">
          <a:blip r:embed="rId7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marbled surface&#10;&#10;AI-generated content may be incorrect." id="230" name="Google Shape;2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9923" y="252919"/>
            <a:ext cx="7772400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/>
          <p:nvPr/>
        </p:nvSpPr>
        <p:spPr>
          <a:xfrm>
            <a:off x="6918037" y="2992582"/>
            <a:ext cx="4581236" cy="1403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green map with white text&#10;&#10;AI-generated content may be incorrect." id="232" name="Google Shape;23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695" y="558377"/>
            <a:ext cx="2982134" cy="2645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land&#10;&#10;AI-generated content may be incorrect." id="233" name="Google Shape;23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509" y="3187680"/>
            <a:ext cx="2993310" cy="2675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21"/>
          <p:cNvCxnSpPr>
            <a:stCxn id="232" idx="3"/>
          </p:cNvCxnSpPr>
          <p:nvPr/>
        </p:nvCxnSpPr>
        <p:spPr>
          <a:xfrm>
            <a:off x="3448829" y="1881141"/>
            <a:ext cx="1223100" cy="4764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A blue text on a black background&#10;&#10;Description automatically generated" id="235" name="Google Shape;235;p21"/>
          <p:cNvPicPr preferRelativeResize="0"/>
          <p:nvPr/>
        </p:nvPicPr>
        <p:blipFill rotWithShape="1">
          <a:blip r:embed="rId6">
            <a:alphaModFix/>
          </a:blip>
          <a:srcRect b="16105" l="14835" r="25365" t="13027"/>
          <a:stretch/>
        </p:blipFill>
        <p:spPr>
          <a:xfrm>
            <a:off x="141848" y="6050605"/>
            <a:ext cx="663342" cy="629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ganic synthesis" id="236" name="Google Shape;236;p21"/>
          <p:cNvPicPr preferRelativeResize="0"/>
          <p:nvPr/>
        </p:nvPicPr>
        <p:blipFill rotWithShape="1">
          <a:blip r:embed="rId7">
            <a:alphaModFix/>
          </a:blip>
          <a:srcRect b="-15227" l="-5300" r="-4972" t="-16730"/>
          <a:stretch/>
        </p:blipFill>
        <p:spPr>
          <a:xfrm>
            <a:off x="825101" y="6177287"/>
            <a:ext cx="1377555" cy="46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21318" y="5980455"/>
            <a:ext cx="585304" cy="73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