
<file path=[Content_Types].xml><?xml version="1.0" encoding="utf-8"?>
<Types xmlns="http://schemas.openxmlformats.org/package/2006/content-types">
  <Default Extension="emf" ContentType="image/x-emf"/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702" r:id="rId1"/>
    <p:sldMasterId id="2147483727" r:id="rId2"/>
  </p:sldMasterIdLst>
  <p:notesMasterIdLst>
    <p:notesMasterId r:id="rId23"/>
  </p:notesMasterIdLst>
  <p:sldIdLst>
    <p:sldId id="260" r:id="rId3"/>
    <p:sldId id="267" r:id="rId4"/>
    <p:sldId id="271" r:id="rId5"/>
    <p:sldId id="287" r:id="rId6"/>
    <p:sldId id="277" r:id="rId7"/>
    <p:sldId id="282" r:id="rId8"/>
    <p:sldId id="268" r:id="rId9"/>
    <p:sldId id="274" r:id="rId10"/>
    <p:sldId id="283" r:id="rId11"/>
    <p:sldId id="276" r:id="rId12"/>
    <p:sldId id="281" r:id="rId13"/>
    <p:sldId id="280" r:id="rId14"/>
    <p:sldId id="269" r:id="rId15"/>
    <p:sldId id="278" r:id="rId16"/>
    <p:sldId id="279" r:id="rId17"/>
    <p:sldId id="270" r:id="rId18"/>
    <p:sldId id="284" r:id="rId19"/>
    <p:sldId id="285" r:id="rId20"/>
    <p:sldId id="286" r:id="rId21"/>
    <p:sldId id="265" r:id="rId22"/>
  </p:sldIdLst>
  <p:sldSz cx="10080625" cy="5670550"/>
  <p:notesSz cx="7559675" cy="10691813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786">
          <p15:clr>
            <a:srgbClr val="A4A3A4"/>
          </p15:clr>
        </p15:guide>
        <p15:guide id="2" pos="3175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773B5"/>
    <a:srgbClr val="516FED"/>
    <a:srgbClr val="3631F9"/>
    <a:srgbClr val="009DD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375" autoAdjust="0"/>
    <p:restoredTop sz="94660"/>
  </p:normalViewPr>
  <p:slideViewPr>
    <p:cSldViewPr showGuides="1">
      <p:cViewPr varScale="1">
        <p:scale>
          <a:sx n="98" d="100"/>
          <a:sy n="98" d="100"/>
        </p:scale>
        <p:origin x="96" y="67"/>
      </p:cViewPr>
      <p:guideLst>
        <p:guide orient="horz" pos="1786"/>
        <p:guide pos="3175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theme" Target="theme/theme1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276600" cy="5365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4281488" y="0"/>
            <a:ext cx="3276600" cy="5365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A2B49A9-3F7A-4E02-A517-A9A963F71D69}" type="datetimeFigureOut">
              <a:rPr lang="en-US" smtClean="0"/>
              <a:t>6/13/2022</a:t>
            </a:fld>
            <a:endParaRPr lang="en-US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573088" y="1336675"/>
            <a:ext cx="6413500" cy="36083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755650" y="5145088"/>
            <a:ext cx="6048375" cy="42100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10155238"/>
            <a:ext cx="3276600" cy="5365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4281488" y="10155238"/>
            <a:ext cx="3276600" cy="5365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BBD187B-61A3-49B3-AF05-8557914BE0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49663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BBD187B-61A3-49B3-AF05-8557914BE020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403771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BBD187B-61A3-49B3-AF05-8557914BE020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38155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emf"/><Relationship Id="rId3" Type="http://schemas.openxmlformats.org/officeDocument/2006/relationships/image" Target="../media/image2.emf"/><Relationship Id="rId7" Type="http://schemas.openxmlformats.org/officeDocument/2006/relationships/image" Target="../media/image6.png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wmf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gif"/><Relationship Id="rId9" Type="http://schemas.openxmlformats.org/officeDocument/2006/relationships/image" Target="../media/image8.png"/></Relationships>
</file>

<file path=ppt/slideLayouts/_rels/slideLayout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gif"/><Relationship Id="rId7" Type="http://schemas.openxmlformats.org/officeDocument/2006/relationships/image" Target="../media/image7.emf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png"/><Relationship Id="rId5" Type="http://schemas.openxmlformats.org/officeDocument/2006/relationships/image" Target="../media/image5.wmf"/><Relationship Id="rId10" Type="http://schemas.openxmlformats.org/officeDocument/2006/relationships/image" Target="../media/image1.emf"/><Relationship Id="rId4" Type="http://schemas.openxmlformats.org/officeDocument/2006/relationships/image" Target="../media/image4.png"/><Relationship Id="rId9" Type="http://schemas.openxmlformats.org/officeDocument/2006/relationships/image" Target="../media/image9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73950" y="336769"/>
            <a:ext cx="2592254" cy="1080525"/>
          </a:xfrm>
          <a:prstGeom prst="rect">
            <a:avLst/>
          </a:prstGeom>
        </p:spPr>
      </p:pic>
      <p:sp>
        <p:nvSpPr>
          <p:cNvPr id="5" name="CustomShape 3"/>
          <p:cNvSpPr/>
          <p:nvPr userDrawn="1"/>
        </p:nvSpPr>
        <p:spPr>
          <a:xfrm>
            <a:off x="959400" y="513000"/>
            <a:ext cx="4190400" cy="5158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r">
              <a:lnSpc>
                <a:spcPct val="100000"/>
              </a:lnSpc>
            </a:pPr>
            <a:r>
              <a:rPr lang="en-GB" sz="1400" b="1" i="1" strike="noStrike" spc="-1" dirty="0">
                <a:solidFill>
                  <a:schemeClr val="accent1"/>
                </a:solidFill>
                <a:latin typeface="Arial"/>
              </a:rPr>
              <a:t>R</a:t>
            </a:r>
            <a:r>
              <a:rPr lang="en-GB" sz="1400" b="0" i="1" strike="noStrike" spc="-1" dirty="0">
                <a:solidFill>
                  <a:schemeClr val="accent1"/>
                </a:solidFill>
                <a:latin typeface="Arial"/>
              </a:rPr>
              <a:t>egional </a:t>
            </a:r>
            <a:r>
              <a:rPr lang="en-GB" sz="1400" b="1" i="1" strike="noStrike" spc="-1" dirty="0">
                <a:solidFill>
                  <a:schemeClr val="accent1"/>
                </a:solidFill>
                <a:latin typeface="Arial"/>
              </a:rPr>
              <a:t>C</a:t>
            </a:r>
            <a:r>
              <a:rPr lang="en-GB" sz="1400" b="0" i="1" strike="noStrike" spc="-1" dirty="0">
                <a:solidFill>
                  <a:schemeClr val="accent1"/>
                </a:solidFill>
                <a:latin typeface="Arial"/>
              </a:rPr>
              <a:t>ooperation for </a:t>
            </a:r>
            <a:endParaRPr lang="en-GB" sz="1400" b="0" strike="noStrike" spc="-1" dirty="0">
              <a:solidFill>
                <a:schemeClr val="accent1"/>
              </a:solidFill>
              <a:latin typeface="Arial"/>
            </a:endParaRPr>
          </a:p>
          <a:p>
            <a:pPr algn="r">
              <a:lnSpc>
                <a:spcPct val="100000"/>
              </a:lnSpc>
            </a:pPr>
            <a:r>
              <a:rPr lang="en-GB" sz="1400" b="1" i="1" strike="noStrike" spc="-1" dirty="0">
                <a:solidFill>
                  <a:schemeClr val="accent1"/>
                </a:solidFill>
                <a:latin typeface="Arial"/>
              </a:rPr>
              <a:t>L</a:t>
            </a:r>
            <a:r>
              <a:rPr lang="en-GB" sz="1400" b="0" i="1" strike="noStrike" spc="-1" dirty="0">
                <a:solidFill>
                  <a:schemeClr val="accent1"/>
                </a:solidFill>
                <a:latin typeface="Arial"/>
              </a:rPr>
              <a:t>imited </a:t>
            </a:r>
            <a:r>
              <a:rPr lang="en-GB" sz="1400" b="1" i="1" strike="noStrike" spc="-1" dirty="0">
                <a:solidFill>
                  <a:schemeClr val="accent1"/>
                </a:solidFill>
                <a:latin typeface="Arial"/>
              </a:rPr>
              <a:t>A</a:t>
            </a:r>
            <a:r>
              <a:rPr lang="en-GB" sz="1400" b="0" i="1" strike="noStrike" spc="-1" dirty="0">
                <a:solidFill>
                  <a:schemeClr val="accent1"/>
                </a:solidFill>
                <a:latin typeface="Arial"/>
              </a:rPr>
              <a:t>rea </a:t>
            </a:r>
            <a:r>
              <a:rPr lang="en-GB" sz="1400" b="0" i="1" strike="noStrike" spc="-1" dirty="0" err="1">
                <a:solidFill>
                  <a:schemeClr val="accent1"/>
                </a:solidFill>
                <a:latin typeface="Arial"/>
              </a:rPr>
              <a:t>Modeling</a:t>
            </a:r>
            <a:r>
              <a:rPr lang="en-GB" sz="1400" b="0" i="1" strike="noStrike" spc="-1" dirty="0">
                <a:solidFill>
                  <a:schemeClr val="accent1"/>
                </a:solidFill>
                <a:latin typeface="Arial"/>
              </a:rPr>
              <a:t> in </a:t>
            </a:r>
            <a:r>
              <a:rPr lang="en-GB" sz="1400" b="1" i="1" strike="noStrike" spc="-1" dirty="0">
                <a:solidFill>
                  <a:schemeClr val="accent1"/>
                </a:solidFill>
                <a:latin typeface="Arial"/>
              </a:rPr>
              <a:t>C</a:t>
            </a:r>
            <a:r>
              <a:rPr lang="en-GB" sz="1400" b="0" i="1" strike="noStrike" spc="-1" dirty="0">
                <a:solidFill>
                  <a:schemeClr val="accent1"/>
                </a:solidFill>
                <a:latin typeface="Arial"/>
              </a:rPr>
              <a:t>entral </a:t>
            </a:r>
            <a:r>
              <a:rPr lang="en-GB" sz="1400" b="1" i="1" strike="noStrike" spc="-1" dirty="0">
                <a:solidFill>
                  <a:schemeClr val="accent1"/>
                </a:solidFill>
                <a:latin typeface="Arial"/>
              </a:rPr>
              <a:t>E</a:t>
            </a:r>
            <a:r>
              <a:rPr lang="en-GB" sz="1400" b="0" i="1" strike="noStrike" spc="-1" dirty="0">
                <a:solidFill>
                  <a:schemeClr val="accent1"/>
                </a:solidFill>
                <a:latin typeface="Arial"/>
              </a:rPr>
              <a:t>urope</a:t>
            </a:r>
            <a:endParaRPr lang="en-GB" sz="1400" b="0" strike="noStrike" spc="-1" dirty="0">
              <a:solidFill>
                <a:schemeClr val="accent1"/>
              </a:solidFill>
              <a:latin typeface="Arial"/>
            </a:endParaRPr>
          </a:p>
        </p:txBody>
      </p:sp>
      <p:sp>
        <p:nvSpPr>
          <p:cNvPr id="4" name="Nadpis 1"/>
          <p:cNvSpPr>
            <a:spLocks noGrp="1"/>
          </p:cNvSpPr>
          <p:nvPr>
            <p:ph type="title" hasCustomPrompt="1"/>
          </p:nvPr>
        </p:nvSpPr>
        <p:spPr>
          <a:xfrm>
            <a:off x="1260000" y="2954469"/>
            <a:ext cx="7736821" cy="944562"/>
          </a:xfrm>
          <a:prstGeom prst="rect">
            <a:avLst/>
          </a:prstGeom>
        </p:spPr>
        <p:txBody>
          <a:bodyPr lIns="144000" rIns="144000" anchor="ctr" anchorCtr="0"/>
          <a:lstStyle>
            <a:lvl1pPr algn="l">
              <a:defRPr b="1" baseline="0"/>
            </a:lvl1pPr>
          </a:lstStyle>
          <a:p>
            <a:r>
              <a:rPr lang="en-US" dirty="0"/>
              <a:t>Click to write title</a:t>
            </a:r>
          </a:p>
        </p:txBody>
      </p:sp>
      <p:sp>
        <p:nvSpPr>
          <p:cNvPr id="6" name="Zástupný symbol pro text 5"/>
          <p:cNvSpPr>
            <a:spLocks noGrp="1"/>
          </p:cNvSpPr>
          <p:nvPr>
            <p:ph type="body" sz="quarter" idx="10" hasCustomPrompt="1"/>
          </p:nvPr>
        </p:nvSpPr>
        <p:spPr>
          <a:xfrm>
            <a:off x="1260000" y="4093650"/>
            <a:ext cx="7740000" cy="503783"/>
          </a:xfrm>
          <a:prstGeom prst="rect">
            <a:avLst/>
          </a:prstGeom>
        </p:spPr>
        <p:txBody>
          <a:bodyPr lIns="144000" rIns="144000" anchor="ctr" anchorCtr="0">
            <a:normAutofit/>
          </a:bodyPr>
          <a:lstStyle>
            <a:lvl1pPr algn="l">
              <a:defRPr sz="2000" baseline="0"/>
            </a:lvl1pPr>
          </a:lstStyle>
          <a:p>
            <a:pPr lvl="0"/>
            <a:r>
              <a:rPr lang="en-US" dirty="0"/>
              <a:t>Click to enter Authors</a:t>
            </a:r>
          </a:p>
        </p:txBody>
      </p:sp>
      <p:grpSp>
        <p:nvGrpSpPr>
          <p:cNvPr id="2" name="Skupina 1"/>
          <p:cNvGrpSpPr/>
          <p:nvPr userDrawn="1"/>
        </p:nvGrpSpPr>
        <p:grpSpPr>
          <a:xfrm>
            <a:off x="1008001" y="4777650"/>
            <a:ext cx="8064367" cy="577905"/>
            <a:chOff x="1008001" y="4777650"/>
            <a:chExt cx="8064367" cy="577905"/>
          </a:xfrm>
        </p:grpSpPr>
        <p:pic>
          <p:nvPicPr>
            <p:cNvPr id="10" name="Picture 2"/>
            <p:cNvPicPr>
              <a:picLocks noChangeAspect="1"/>
            </p:cNvPicPr>
            <p:nvPr userDrawn="1"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884000" y="4968000"/>
              <a:ext cx="1188368" cy="261520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1" name="Picture 4"/>
            <p:cNvPicPr>
              <a:picLocks noChangeAspect="1"/>
            </p:cNvPicPr>
            <p:nvPr userDrawn="1"/>
          </p:nvPicPr>
          <p:blipFill>
            <a:blip r:embed="rId4"/>
            <a:stretch/>
          </p:blipFill>
          <p:spPr>
            <a:xfrm>
              <a:off x="1008001" y="4885290"/>
              <a:ext cx="1032129" cy="380048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2" name="Obrázek 11"/>
            <p:cNvPicPr/>
            <p:nvPr userDrawn="1"/>
          </p:nvPicPr>
          <p:blipFill>
            <a:blip r:embed="rId5"/>
            <a:stretch/>
          </p:blipFill>
          <p:spPr>
            <a:xfrm>
              <a:off x="6120000" y="4813650"/>
              <a:ext cx="512640" cy="511059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3" name="Obrázek 3"/>
            <p:cNvPicPr/>
            <p:nvPr userDrawn="1"/>
          </p:nvPicPr>
          <p:blipFill>
            <a:blip r:embed="rId6"/>
            <a:stretch/>
          </p:blipFill>
          <p:spPr>
            <a:xfrm>
              <a:off x="2952000" y="4849650"/>
              <a:ext cx="1153484" cy="440699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5" name="Obrázek 14"/>
            <p:cNvPicPr/>
            <p:nvPr userDrawn="1"/>
          </p:nvPicPr>
          <p:blipFill>
            <a:blip r:embed="rId7"/>
            <a:stretch/>
          </p:blipFill>
          <p:spPr>
            <a:xfrm>
              <a:off x="4428000" y="4813650"/>
              <a:ext cx="360000" cy="518400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6" name="Obrázek 15"/>
            <p:cNvPicPr>
              <a:picLocks noChangeAspect="1"/>
            </p:cNvPicPr>
            <p:nvPr userDrawn="1"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220000" y="4777650"/>
              <a:ext cx="577885" cy="577905"/>
            </a:xfrm>
            <a:prstGeom prst="rect">
              <a:avLst/>
            </a:prstGeom>
          </p:spPr>
        </p:pic>
        <p:pic>
          <p:nvPicPr>
            <p:cNvPr id="17" name="Obrázek 16"/>
            <p:cNvPicPr>
              <a:picLocks noChangeAspect="1"/>
            </p:cNvPicPr>
            <p:nvPr userDrawn="1"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948000" y="4849650"/>
              <a:ext cx="712375" cy="404622"/>
            </a:xfrm>
            <a:prstGeom prst="rect">
              <a:avLst/>
            </a:prstGeom>
          </p:spPr>
        </p:pic>
        <p:pic>
          <p:nvPicPr>
            <p:cNvPr id="18" name="Obrázek 17"/>
            <p:cNvPicPr>
              <a:picLocks noChangeAspect="1"/>
            </p:cNvPicPr>
            <p:nvPr userDrawn="1"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32000" y="4813650"/>
              <a:ext cx="424964" cy="503200"/>
            </a:xfrm>
            <a:prstGeom prst="rect">
              <a:avLst/>
            </a:prstGeom>
          </p:spPr>
        </p:pic>
      </p:grpSp>
      <p:sp>
        <p:nvSpPr>
          <p:cNvPr id="19" name="CustomShape 8"/>
          <p:cNvSpPr/>
          <p:nvPr userDrawn="1"/>
        </p:nvSpPr>
        <p:spPr>
          <a:xfrm>
            <a:off x="1008000" y="2905650"/>
            <a:ext cx="8063640" cy="1058040"/>
          </a:xfrm>
          <a:prstGeom prst="rect">
            <a:avLst/>
          </a:prstGeom>
          <a:noFill/>
          <a:ln w="12700">
            <a:solidFill>
              <a:schemeClr val="accent1"/>
            </a:solidFill>
            <a:round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0" name="CustomShape 9"/>
          <p:cNvSpPr/>
          <p:nvPr userDrawn="1"/>
        </p:nvSpPr>
        <p:spPr>
          <a:xfrm>
            <a:off x="1008000" y="4057650"/>
            <a:ext cx="8063640" cy="567000"/>
          </a:xfrm>
          <a:prstGeom prst="rect">
            <a:avLst/>
          </a:prstGeom>
          <a:noFill/>
          <a:ln w="12700">
            <a:solidFill>
              <a:srgbClr val="009DD9"/>
            </a:solidFill>
            <a:round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1" name="CustomShape 10"/>
          <p:cNvSpPr/>
          <p:nvPr userDrawn="1"/>
        </p:nvSpPr>
        <p:spPr>
          <a:xfrm>
            <a:off x="1008000" y="2905650"/>
            <a:ext cx="251640" cy="1058040"/>
          </a:xfrm>
          <a:prstGeom prst="rect">
            <a:avLst/>
          </a:prstGeom>
          <a:solidFill>
            <a:schemeClr val="accent1"/>
          </a:solidFill>
          <a:ln w="6480">
            <a:noFill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2" name="CustomShape 11"/>
          <p:cNvSpPr/>
          <p:nvPr userDrawn="1"/>
        </p:nvSpPr>
        <p:spPr>
          <a:xfrm>
            <a:off x="1008000" y="4057650"/>
            <a:ext cx="251640" cy="566640"/>
          </a:xfrm>
          <a:prstGeom prst="rect">
            <a:avLst/>
          </a:prstGeom>
          <a:solidFill>
            <a:srgbClr val="009DD9"/>
          </a:solidFill>
          <a:ln w="6480">
            <a:noFill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Skupina 14"/>
          <p:cNvGrpSpPr/>
          <p:nvPr userDrawn="1"/>
        </p:nvGrpSpPr>
        <p:grpSpPr>
          <a:xfrm>
            <a:off x="1008001" y="4777650"/>
            <a:ext cx="8064367" cy="577905"/>
            <a:chOff x="1008001" y="4777650"/>
            <a:chExt cx="8064367" cy="577905"/>
          </a:xfrm>
        </p:grpSpPr>
        <p:pic>
          <p:nvPicPr>
            <p:cNvPr id="16" name="Picture 2"/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884000" y="4968000"/>
              <a:ext cx="1188368" cy="261520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7" name="Picture 4"/>
            <p:cNvPicPr>
              <a:picLocks noChangeAspect="1"/>
            </p:cNvPicPr>
            <p:nvPr userDrawn="1"/>
          </p:nvPicPr>
          <p:blipFill>
            <a:blip r:embed="rId3"/>
            <a:stretch/>
          </p:blipFill>
          <p:spPr>
            <a:xfrm>
              <a:off x="1008001" y="4885290"/>
              <a:ext cx="1032129" cy="380048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8" name="Obrázek 17"/>
            <p:cNvPicPr/>
            <p:nvPr userDrawn="1"/>
          </p:nvPicPr>
          <p:blipFill>
            <a:blip r:embed="rId4"/>
            <a:stretch/>
          </p:blipFill>
          <p:spPr>
            <a:xfrm>
              <a:off x="6120000" y="4813650"/>
              <a:ext cx="512640" cy="511059"/>
            </a:xfrm>
            <a:prstGeom prst="rect">
              <a:avLst/>
            </a:prstGeom>
            <a:ln>
              <a:noFill/>
            </a:ln>
          </p:spPr>
        </p:pic>
        <p:pic>
          <p:nvPicPr>
            <p:cNvPr id="24" name="Obrázek 3"/>
            <p:cNvPicPr/>
            <p:nvPr userDrawn="1"/>
          </p:nvPicPr>
          <p:blipFill>
            <a:blip r:embed="rId5"/>
            <a:stretch/>
          </p:blipFill>
          <p:spPr>
            <a:xfrm>
              <a:off x="2952000" y="4849650"/>
              <a:ext cx="1153484" cy="440699"/>
            </a:xfrm>
            <a:prstGeom prst="rect">
              <a:avLst/>
            </a:prstGeom>
            <a:ln>
              <a:noFill/>
            </a:ln>
          </p:spPr>
        </p:pic>
        <p:pic>
          <p:nvPicPr>
            <p:cNvPr id="29" name="Obrázek 28"/>
            <p:cNvPicPr/>
            <p:nvPr userDrawn="1"/>
          </p:nvPicPr>
          <p:blipFill>
            <a:blip r:embed="rId6"/>
            <a:stretch/>
          </p:blipFill>
          <p:spPr>
            <a:xfrm>
              <a:off x="4428000" y="4813650"/>
              <a:ext cx="360000" cy="518400"/>
            </a:xfrm>
            <a:prstGeom prst="rect">
              <a:avLst/>
            </a:prstGeom>
            <a:ln>
              <a:noFill/>
            </a:ln>
          </p:spPr>
        </p:pic>
        <p:pic>
          <p:nvPicPr>
            <p:cNvPr id="30" name="Obrázek 29"/>
            <p:cNvPicPr>
              <a:picLocks noChangeAspect="1"/>
            </p:cNvPicPr>
            <p:nvPr userDrawn="1"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220000" y="4777650"/>
              <a:ext cx="577885" cy="577905"/>
            </a:xfrm>
            <a:prstGeom prst="rect">
              <a:avLst/>
            </a:prstGeom>
          </p:spPr>
        </p:pic>
        <p:pic>
          <p:nvPicPr>
            <p:cNvPr id="31" name="Obrázek 30"/>
            <p:cNvPicPr>
              <a:picLocks noChangeAspect="1"/>
            </p:cNvPicPr>
            <p:nvPr userDrawn="1"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948000" y="4849650"/>
              <a:ext cx="712375" cy="404622"/>
            </a:xfrm>
            <a:prstGeom prst="rect">
              <a:avLst/>
            </a:prstGeom>
          </p:spPr>
        </p:pic>
        <p:pic>
          <p:nvPicPr>
            <p:cNvPr id="32" name="Obrázek 31"/>
            <p:cNvPicPr>
              <a:picLocks noChangeAspect="1"/>
            </p:cNvPicPr>
            <p:nvPr userDrawn="1"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32000" y="4813650"/>
              <a:ext cx="424964" cy="503200"/>
            </a:xfrm>
            <a:prstGeom prst="rect">
              <a:avLst/>
            </a:prstGeom>
          </p:spPr>
        </p:pic>
      </p:grpSp>
      <p:pic>
        <p:nvPicPr>
          <p:cNvPr id="3" name="Obrázek 2"/>
          <p:cNvPicPr>
            <a:picLocks noChangeAspect="1"/>
          </p:cNvPicPr>
          <p:nvPr userDrawn="1"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73950" y="336769"/>
            <a:ext cx="2592254" cy="1080525"/>
          </a:xfrm>
          <a:prstGeom prst="rect">
            <a:avLst/>
          </a:prstGeom>
        </p:spPr>
      </p:pic>
      <p:sp>
        <p:nvSpPr>
          <p:cNvPr id="5" name="CustomShape 3"/>
          <p:cNvSpPr/>
          <p:nvPr userDrawn="1"/>
        </p:nvSpPr>
        <p:spPr>
          <a:xfrm>
            <a:off x="959400" y="513000"/>
            <a:ext cx="4190400" cy="5158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r">
              <a:lnSpc>
                <a:spcPct val="100000"/>
              </a:lnSpc>
            </a:pPr>
            <a:r>
              <a:rPr lang="en-GB" sz="1400" b="1" i="1" strike="noStrike" spc="-1" dirty="0">
                <a:solidFill>
                  <a:schemeClr val="accent1"/>
                </a:solidFill>
                <a:latin typeface="Arial"/>
              </a:rPr>
              <a:t>R</a:t>
            </a:r>
            <a:r>
              <a:rPr lang="en-GB" sz="1400" b="0" i="1" strike="noStrike" spc="-1" dirty="0">
                <a:solidFill>
                  <a:schemeClr val="accent1"/>
                </a:solidFill>
                <a:latin typeface="Arial"/>
              </a:rPr>
              <a:t>egional </a:t>
            </a:r>
            <a:r>
              <a:rPr lang="en-GB" sz="1400" b="1" i="1" strike="noStrike" spc="-1" dirty="0">
                <a:solidFill>
                  <a:schemeClr val="accent1"/>
                </a:solidFill>
                <a:latin typeface="Arial"/>
              </a:rPr>
              <a:t>C</a:t>
            </a:r>
            <a:r>
              <a:rPr lang="en-GB" sz="1400" b="0" i="1" strike="noStrike" spc="-1" dirty="0">
                <a:solidFill>
                  <a:schemeClr val="accent1"/>
                </a:solidFill>
                <a:latin typeface="Arial"/>
              </a:rPr>
              <a:t>ooperation for </a:t>
            </a:r>
            <a:endParaRPr lang="en-GB" sz="1400" b="0" strike="noStrike" spc="-1" dirty="0">
              <a:solidFill>
                <a:schemeClr val="accent1"/>
              </a:solidFill>
              <a:latin typeface="Arial"/>
            </a:endParaRPr>
          </a:p>
          <a:p>
            <a:pPr algn="r">
              <a:lnSpc>
                <a:spcPct val="100000"/>
              </a:lnSpc>
            </a:pPr>
            <a:r>
              <a:rPr lang="en-GB" sz="1400" b="1" i="1" strike="noStrike" spc="-1" dirty="0">
                <a:solidFill>
                  <a:schemeClr val="accent1"/>
                </a:solidFill>
                <a:latin typeface="Arial"/>
              </a:rPr>
              <a:t>L</a:t>
            </a:r>
            <a:r>
              <a:rPr lang="en-GB" sz="1400" b="0" i="1" strike="noStrike" spc="-1" dirty="0">
                <a:solidFill>
                  <a:schemeClr val="accent1"/>
                </a:solidFill>
                <a:latin typeface="Arial"/>
              </a:rPr>
              <a:t>imited </a:t>
            </a:r>
            <a:r>
              <a:rPr lang="en-GB" sz="1400" b="1" i="1" strike="noStrike" spc="-1" dirty="0">
                <a:solidFill>
                  <a:schemeClr val="accent1"/>
                </a:solidFill>
                <a:latin typeface="Arial"/>
              </a:rPr>
              <a:t>A</a:t>
            </a:r>
            <a:r>
              <a:rPr lang="en-GB" sz="1400" b="0" i="1" strike="noStrike" spc="-1" dirty="0">
                <a:solidFill>
                  <a:schemeClr val="accent1"/>
                </a:solidFill>
                <a:latin typeface="Arial"/>
              </a:rPr>
              <a:t>rea </a:t>
            </a:r>
            <a:r>
              <a:rPr lang="en-GB" sz="1400" b="0" i="1" strike="noStrike" spc="-1" dirty="0" err="1">
                <a:solidFill>
                  <a:schemeClr val="accent1"/>
                </a:solidFill>
                <a:latin typeface="Arial"/>
              </a:rPr>
              <a:t>Modeling</a:t>
            </a:r>
            <a:r>
              <a:rPr lang="en-GB" sz="1400" b="0" i="1" strike="noStrike" spc="-1" dirty="0">
                <a:solidFill>
                  <a:schemeClr val="accent1"/>
                </a:solidFill>
                <a:latin typeface="Arial"/>
              </a:rPr>
              <a:t> in </a:t>
            </a:r>
            <a:r>
              <a:rPr lang="en-GB" sz="1400" b="1" i="1" strike="noStrike" spc="-1" dirty="0">
                <a:solidFill>
                  <a:schemeClr val="accent1"/>
                </a:solidFill>
                <a:latin typeface="Arial"/>
              </a:rPr>
              <a:t>C</a:t>
            </a:r>
            <a:r>
              <a:rPr lang="en-GB" sz="1400" b="0" i="1" strike="noStrike" spc="-1" dirty="0">
                <a:solidFill>
                  <a:schemeClr val="accent1"/>
                </a:solidFill>
                <a:latin typeface="Arial"/>
              </a:rPr>
              <a:t>entral </a:t>
            </a:r>
            <a:r>
              <a:rPr lang="en-GB" sz="1400" b="1" i="1" strike="noStrike" spc="-1" dirty="0">
                <a:solidFill>
                  <a:schemeClr val="accent1"/>
                </a:solidFill>
                <a:latin typeface="Arial"/>
              </a:rPr>
              <a:t>E</a:t>
            </a:r>
            <a:r>
              <a:rPr lang="en-GB" sz="1400" b="0" i="1" strike="noStrike" spc="-1" dirty="0">
                <a:solidFill>
                  <a:schemeClr val="accent1"/>
                </a:solidFill>
                <a:latin typeface="Arial"/>
              </a:rPr>
              <a:t>urope</a:t>
            </a:r>
            <a:endParaRPr lang="en-GB" sz="1400" b="0" strike="noStrike" spc="-1" dirty="0">
              <a:solidFill>
                <a:schemeClr val="accent1"/>
              </a:solidFill>
              <a:latin typeface="Arial"/>
            </a:endParaRPr>
          </a:p>
        </p:txBody>
      </p:sp>
      <p:sp>
        <p:nvSpPr>
          <p:cNvPr id="23" name="Nadpis 1"/>
          <p:cNvSpPr>
            <a:spLocks noGrp="1"/>
          </p:cNvSpPr>
          <p:nvPr>
            <p:ph type="title" hasCustomPrompt="1"/>
          </p:nvPr>
        </p:nvSpPr>
        <p:spPr>
          <a:xfrm>
            <a:off x="1171902" y="1890713"/>
            <a:ext cx="7736821" cy="944562"/>
          </a:xfrm>
          <a:prstGeom prst="rect">
            <a:avLst/>
          </a:prstGeom>
        </p:spPr>
        <p:txBody>
          <a:bodyPr lIns="144000" rIns="144000" anchor="ctr" anchorCtr="0"/>
          <a:lstStyle>
            <a:lvl1pPr algn="l">
              <a:defRPr b="1" baseline="0"/>
            </a:lvl1pPr>
          </a:lstStyle>
          <a:p>
            <a:r>
              <a:rPr lang="en-US" dirty="0"/>
              <a:t>Click to thank you.</a:t>
            </a:r>
          </a:p>
        </p:txBody>
      </p:sp>
    </p:spTree>
    <p:extLst>
      <p:ext uri="{BB962C8B-B14F-4D97-AF65-F5344CB8AC3E}">
        <p14:creationId xmlns:p14="http://schemas.microsoft.com/office/powerpoint/2010/main" val="16878838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059877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+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 hasCustomPrompt="1"/>
          </p:nvPr>
        </p:nvSpPr>
        <p:spPr>
          <a:xfrm>
            <a:off x="504825" y="90513"/>
            <a:ext cx="7336800" cy="728538"/>
          </a:xfrm>
          <a:prstGeom prst="rect">
            <a:avLst/>
          </a:prstGeom>
        </p:spPr>
        <p:txBody>
          <a:bodyPr/>
          <a:lstStyle/>
          <a:p>
            <a:r>
              <a:rPr kumimoji="0" lang="en-US" noProof="0" dirty="0"/>
              <a:t>Click to enter slide title</a:t>
            </a:r>
            <a:endParaRPr lang="en-US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 hasCustomPrompt="1"/>
          </p:nvPr>
        </p:nvSpPr>
        <p:spPr>
          <a:xfrm>
            <a:off x="504825" y="972000"/>
            <a:ext cx="9072563" cy="4176000"/>
          </a:xfrm>
          <a:prstGeom prst="rect">
            <a:avLst/>
          </a:prstGeom>
        </p:spPr>
        <p:txBody>
          <a:bodyPr/>
          <a:lstStyle>
            <a:lvl1pPr eaLnBrk="1" latinLnBrk="0" hangingPunct="1">
              <a:defRPr/>
            </a:lvl1pPr>
            <a:lvl2pPr eaLnBrk="1" latinLnBrk="0" hangingPunct="1">
              <a:defRPr/>
            </a:lvl2pPr>
            <a:lvl3pPr eaLnBrk="1" latinLnBrk="0" hangingPunct="1">
              <a:defRPr/>
            </a:lvl3pPr>
            <a:lvl4pPr eaLnBrk="1" latinLnBrk="0" hangingPunct="1">
              <a:defRPr/>
            </a:lvl4pPr>
            <a:lvl5pPr eaLnBrk="1" latinLnBrk="0" hangingPunct="1">
              <a:defRPr/>
            </a:lvl5pPr>
          </a:lstStyle>
          <a:p>
            <a:pPr lvl="0" eaLnBrk="1" latinLnBrk="0" hangingPunct="1"/>
            <a:r>
              <a:rPr kumimoji="0" lang="en-US" noProof="0" dirty="0"/>
              <a:t>Click to add cont.</a:t>
            </a:r>
          </a:p>
          <a:p>
            <a:pPr lvl="1" eaLnBrk="1" latinLnBrk="0" hangingPunct="1"/>
            <a:r>
              <a:rPr kumimoji="0" lang="en-US" noProof="0" dirty="0"/>
              <a:t>Second level</a:t>
            </a:r>
          </a:p>
          <a:p>
            <a:pPr lvl="2" eaLnBrk="1" latinLnBrk="0" hangingPunct="1"/>
            <a:r>
              <a:rPr kumimoji="0" lang="en-US" noProof="0" dirty="0"/>
              <a:t>Third level</a:t>
            </a:r>
          </a:p>
          <a:p>
            <a:pPr lvl="3" eaLnBrk="1" latinLnBrk="0" hangingPunct="1"/>
            <a:r>
              <a:rPr kumimoji="0" lang="en-US" noProof="0" dirty="0"/>
              <a:t>Forth level</a:t>
            </a:r>
          </a:p>
          <a:p>
            <a:pPr lvl="4" eaLnBrk="1" latinLnBrk="0" hangingPunct="1"/>
            <a:r>
              <a:rPr kumimoji="0" lang="en-US" noProof="0" dirty="0"/>
              <a:t>Fifth level</a:t>
            </a:r>
          </a:p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55320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Inhaltsplatzhalter 8"/>
          <p:cNvSpPr>
            <a:spLocks noGrp="1"/>
          </p:cNvSpPr>
          <p:nvPr>
            <p:ph sz="quarter" idx="1" hasCustomPrompt="1"/>
          </p:nvPr>
        </p:nvSpPr>
        <p:spPr>
          <a:xfrm>
            <a:off x="504031" y="972000"/>
            <a:ext cx="4455636" cy="4176000"/>
          </a:xfrm>
        </p:spPr>
        <p:txBody>
          <a:bodyPr/>
          <a:lstStyle>
            <a:lvl1pPr eaLnBrk="1" latinLnBrk="0" hangingPunct="1">
              <a:defRPr baseline="0"/>
            </a:lvl1pPr>
            <a:lvl2pPr eaLnBrk="1" latinLnBrk="0" hangingPunct="1">
              <a:defRPr/>
            </a:lvl2pPr>
            <a:lvl3pPr eaLnBrk="1" latinLnBrk="0" hangingPunct="1">
              <a:defRPr/>
            </a:lvl3pPr>
            <a:lvl4pPr eaLnBrk="1" latinLnBrk="0" hangingPunct="1">
              <a:defRPr/>
            </a:lvl4pPr>
            <a:lvl5pPr eaLnBrk="1" latinLnBrk="0" hangingPunct="1">
              <a:defRPr/>
            </a:lvl5pPr>
          </a:lstStyle>
          <a:p>
            <a:pPr lvl="0" eaLnBrk="1" latinLnBrk="0" hangingPunct="1"/>
            <a:r>
              <a:rPr kumimoji="0" lang="en-US" noProof="0" dirty="0"/>
              <a:t>Click to add cont.</a:t>
            </a:r>
          </a:p>
          <a:p>
            <a:pPr lvl="1" eaLnBrk="1" latinLnBrk="0" hangingPunct="1"/>
            <a:r>
              <a:rPr kumimoji="0" lang="en-US" noProof="0" dirty="0"/>
              <a:t>Second level</a:t>
            </a:r>
          </a:p>
          <a:p>
            <a:pPr lvl="2" eaLnBrk="1" latinLnBrk="0" hangingPunct="1"/>
            <a:r>
              <a:rPr kumimoji="0" lang="en-US" noProof="0" dirty="0"/>
              <a:t>Third level</a:t>
            </a:r>
          </a:p>
          <a:p>
            <a:pPr lvl="3" eaLnBrk="1" latinLnBrk="0" hangingPunct="1"/>
            <a:r>
              <a:rPr kumimoji="0" lang="en-US" noProof="0" dirty="0"/>
              <a:t>Forth level</a:t>
            </a:r>
          </a:p>
          <a:p>
            <a:pPr lvl="4" eaLnBrk="1" latinLnBrk="0" hangingPunct="1"/>
            <a:r>
              <a:rPr kumimoji="0" lang="en-US" noProof="0" dirty="0"/>
              <a:t>Fifth level</a:t>
            </a:r>
          </a:p>
          <a:p>
            <a:pPr lvl="0" eaLnBrk="1" latinLnBrk="0" hangingPunct="1"/>
            <a:endParaRPr kumimoji="0" lang="en-US" dirty="0"/>
          </a:p>
        </p:txBody>
      </p:sp>
      <p:sp>
        <p:nvSpPr>
          <p:cNvPr id="6" name="Inhaltsplatzhalter 10"/>
          <p:cNvSpPr>
            <a:spLocks noGrp="1"/>
          </p:cNvSpPr>
          <p:nvPr>
            <p:ph sz="quarter" idx="2" hasCustomPrompt="1"/>
          </p:nvPr>
        </p:nvSpPr>
        <p:spPr>
          <a:xfrm>
            <a:off x="5106677" y="972000"/>
            <a:ext cx="4455636" cy="4176000"/>
          </a:xfrm>
        </p:spPr>
        <p:txBody>
          <a:bodyPr/>
          <a:lstStyle>
            <a:lvl1pPr eaLnBrk="1" latinLnBrk="0" hangingPunct="1">
              <a:defRPr/>
            </a:lvl1pPr>
            <a:lvl2pPr eaLnBrk="1" latinLnBrk="0" hangingPunct="1">
              <a:defRPr/>
            </a:lvl2pPr>
            <a:lvl3pPr eaLnBrk="1" latinLnBrk="0" hangingPunct="1">
              <a:defRPr/>
            </a:lvl3pPr>
            <a:lvl4pPr eaLnBrk="1" latinLnBrk="0" hangingPunct="1">
              <a:defRPr/>
            </a:lvl4pPr>
            <a:lvl5pPr eaLnBrk="1" latinLnBrk="0" hangingPunct="1">
              <a:defRPr/>
            </a:lvl5pPr>
          </a:lstStyle>
          <a:p>
            <a:pPr lvl="0" eaLnBrk="1" latinLnBrk="0" hangingPunct="1"/>
            <a:r>
              <a:rPr kumimoji="0" lang="en-US" noProof="0" dirty="0"/>
              <a:t>Click to add cont. </a:t>
            </a:r>
          </a:p>
          <a:p>
            <a:pPr lvl="1" eaLnBrk="1" latinLnBrk="0" hangingPunct="1"/>
            <a:r>
              <a:rPr kumimoji="0" lang="en-US" noProof="0" dirty="0"/>
              <a:t>Second level</a:t>
            </a:r>
          </a:p>
          <a:p>
            <a:pPr lvl="2" eaLnBrk="1" latinLnBrk="0" hangingPunct="1"/>
            <a:r>
              <a:rPr kumimoji="0" lang="en-US" noProof="0" dirty="0"/>
              <a:t>Third level</a:t>
            </a:r>
          </a:p>
          <a:p>
            <a:pPr lvl="3" eaLnBrk="1" latinLnBrk="0" hangingPunct="1"/>
            <a:r>
              <a:rPr kumimoji="0" lang="en-US" noProof="0" dirty="0"/>
              <a:t>Forth level</a:t>
            </a:r>
          </a:p>
          <a:p>
            <a:pPr lvl="4" eaLnBrk="1" latinLnBrk="0" hangingPunct="1"/>
            <a:r>
              <a:rPr kumimoji="0" lang="en-US" noProof="0" dirty="0"/>
              <a:t>Fifth level</a:t>
            </a:r>
          </a:p>
          <a:p>
            <a:pPr lvl="0" eaLnBrk="1" latinLnBrk="0" hangingPunct="1"/>
            <a:endParaRPr kumimoji="0" lang="en-US" dirty="0"/>
          </a:p>
        </p:txBody>
      </p:sp>
      <p:sp>
        <p:nvSpPr>
          <p:cNvPr id="8" name="Titelplatzhalter 21"/>
          <p:cNvSpPr>
            <a:spLocks noGrp="1"/>
          </p:cNvSpPr>
          <p:nvPr>
            <p:ph type="title"/>
          </p:nvPr>
        </p:nvSpPr>
        <p:spPr>
          <a:xfrm>
            <a:off x="504031" y="90000"/>
            <a:ext cx="7335753" cy="727200"/>
          </a:xfrm>
          <a:prstGeom prst="rect">
            <a:avLst/>
          </a:prstGeom>
        </p:spPr>
        <p:txBody>
          <a:bodyPr vert="horz" lIns="0" bIns="36000" anchor="ctr" anchorCtr="0">
            <a:normAutofit/>
          </a:bodyPr>
          <a:lstStyle/>
          <a:p>
            <a:r>
              <a:rPr kumimoji="0" lang="en-US" noProof="0" dirty="0"/>
              <a:t>Click to enter slide title</a:t>
            </a:r>
          </a:p>
        </p:txBody>
      </p:sp>
    </p:spTree>
    <p:extLst>
      <p:ext uri="{BB962C8B-B14F-4D97-AF65-F5344CB8AC3E}">
        <p14:creationId xmlns:p14="http://schemas.microsoft.com/office/powerpoint/2010/main" val="15710668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Just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>
          <a:xfrm>
            <a:off x="3444875" y="5256213"/>
            <a:ext cx="3190875" cy="3016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Titel 1"/>
          <p:cNvSpPr>
            <a:spLocks noGrp="1"/>
          </p:cNvSpPr>
          <p:nvPr>
            <p:ph type="title" hasCustomPrompt="1"/>
          </p:nvPr>
        </p:nvSpPr>
        <p:spPr>
          <a:xfrm>
            <a:off x="504031" y="90000"/>
            <a:ext cx="7336800" cy="727200"/>
          </a:xfrm>
        </p:spPr>
        <p:txBody>
          <a:bodyPr/>
          <a:lstStyle/>
          <a:p>
            <a:r>
              <a:rPr kumimoji="0" lang="en-US" noProof="0" dirty="0"/>
              <a:t>Click to enter slide title</a:t>
            </a:r>
            <a:endParaRPr kumimoji="0" lang="en-US" dirty="0"/>
          </a:p>
        </p:txBody>
      </p:sp>
    </p:spTree>
    <p:extLst>
      <p:ext uri="{BB962C8B-B14F-4D97-AF65-F5344CB8AC3E}">
        <p14:creationId xmlns:p14="http://schemas.microsoft.com/office/powerpoint/2010/main" val="23075565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Zástupný symbol pro obsah 2"/>
          <p:cNvSpPr>
            <a:spLocks noGrp="1"/>
          </p:cNvSpPr>
          <p:nvPr>
            <p:ph sz="half" idx="1" hasCustomPrompt="1"/>
          </p:nvPr>
        </p:nvSpPr>
        <p:spPr>
          <a:xfrm>
            <a:off x="504825" y="972000"/>
            <a:ext cx="4459288" cy="4176000"/>
          </a:xfrm>
        </p:spPr>
        <p:txBody>
          <a:bodyPr/>
          <a:lstStyle>
            <a:lvl1pPr>
              <a:defRPr sz="2400" baseline="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enter text</a:t>
            </a:r>
            <a:endParaRPr lang="cs-CZ" dirty="0"/>
          </a:p>
        </p:txBody>
      </p:sp>
      <p:sp>
        <p:nvSpPr>
          <p:cNvPr id="9" name="Zástupný symbol pro obsah 2"/>
          <p:cNvSpPr>
            <a:spLocks noGrp="1"/>
          </p:cNvSpPr>
          <p:nvPr>
            <p:ph sz="half" idx="11" hasCustomPrompt="1"/>
          </p:nvPr>
        </p:nvSpPr>
        <p:spPr>
          <a:xfrm>
            <a:off x="5112000" y="972000"/>
            <a:ext cx="4459288" cy="1836000"/>
          </a:xfrm>
        </p:spPr>
        <p:txBody>
          <a:bodyPr/>
          <a:lstStyle>
            <a:lvl1pPr>
              <a:defRPr sz="2400" baseline="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enter text</a:t>
            </a:r>
            <a:endParaRPr lang="cs-CZ" dirty="0"/>
          </a:p>
        </p:txBody>
      </p:sp>
      <p:sp>
        <p:nvSpPr>
          <p:cNvPr id="11" name="Zástupný symbol pro obsah 2"/>
          <p:cNvSpPr>
            <a:spLocks noGrp="1"/>
          </p:cNvSpPr>
          <p:nvPr>
            <p:ph sz="half" idx="12" hasCustomPrompt="1"/>
          </p:nvPr>
        </p:nvSpPr>
        <p:spPr>
          <a:xfrm>
            <a:off x="5112320" y="2907284"/>
            <a:ext cx="4459288" cy="2232247"/>
          </a:xfrm>
        </p:spPr>
        <p:txBody>
          <a:bodyPr/>
          <a:lstStyle>
            <a:lvl1pPr>
              <a:defRPr sz="2400" baseline="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enter text</a:t>
            </a:r>
            <a:endParaRPr lang="cs-CZ" dirty="0"/>
          </a:p>
        </p:txBody>
      </p:sp>
      <p:sp>
        <p:nvSpPr>
          <p:cNvPr id="7" name="Titel 1"/>
          <p:cNvSpPr>
            <a:spLocks noGrp="1"/>
          </p:cNvSpPr>
          <p:nvPr>
            <p:ph type="title" hasCustomPrompt="1"/>
          </p:nvPr>
        </p:nvSpPr>
        <p:spPr>
          <a:xfrm>
            <a:off x="504031" y="90000"/>
            <a:ext cx="7336800" cy="727200"/>
          </a:xfrm>
        </p:spPr>
        <p:txBody>
          <a:bodyPr/>
          <a:lstStyle/>
          <a:p>
            <a:r>
              <a:rPr kumimoji="0" lang="en-US" noProof="0" dirty="0"/>
              <a:t>Click to enter slide title</a:t>
            </a:r>
            <a:endParaRPr kumimoji="0" lang="en-US" dirty="0"/>
          </a:p>
        </p:txBody>
      </p:sp>
    </p:spTree>
    <p:extLst>
      <p:ext uri="{BB962C8B-B14F-4D97-AF65-F5344CB8AC3E}">
        <p14:creationId xmlns:p14="http://schemas.microsoft.com/office/powerpoint/2010/main" val="5762727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Zástupný symbol pro obsah 2"/>
          <p:cNvSpPr>
            <a:spLocks noGrp="1"/>
          </p:cNvSpPr>
          <p:nvPr>
            <p:ph sz="half" idx="1" hasCustomPrompt="1"/>
          </p:nvPr>
        </p:nvSpPr>
        <p:spPr>
          <a:xfrm>
            <a:off x="5112320" y="936000"/>
            <a:ext cx="4459288" cy="4212000"/>
          </a:xfrm>
        </p:spPr>
        <p:txBody>
          <a:bodyPr/>
          <a:lstStyle>
            <a:lvl1pPr>
              <a:defRPr sz="2400" baseline="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enter text</a:t>
            </a:r>
            <a:endParaRPr lang="cs-CZ" dirty="0"/>
          </a:p>
        </p:txBody>
      </p:sp>
      <p:sp>
        <p:nvSpPr>
          <p:cNvPr id="9" name="Zástupný symbol pro obsah 2"/>
          <p:cNvSpPr>
            <a:spLocks noGrp="1"/>
          </p:cNvSpPr>
          <p:nvPr>
            <p:ph sz="half" idx="11" hasCustomPrompt="1"/>
          </p:nvPr>
        </p:nvSpPr>
        <p:spPr>
          <a:xfrm>
            <a:off x="503808" y="972000"/>
            <a:ext cx="4459288" cy="1836000"/>
          </a:xfrm>
        </p:spPr>
        <p:txBody>
          <a:bodyPr/>
          <a:lstStyle>
            <a:lvl1pPr>
              <a:defRPr sz="2400" baseline="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enter text</a:t>
            </a:r>
            <a:endParaRPr lang="cs-CZ" dirty="0"/>
          </a:p>
        </p:txBody>
      </p:sp>
      <p:sp>
        <p:nvSpPr>
          <p:cNvPr id="11" name="Zástupný symbol pro obsah 2"/>
          <p:cNvSpPr>
            <a:spLocks noGrp="1"/>
          </p:cNvSpPr>
          <p:nvPr>
            <p:ph sz="half" idx="12" hasCustomPrompt="1"/>
          </p:nvPr>
        </p:nvSpPr>
        <p:spPr>
          <a:xfrm>
            <a:off x="503808" y="2908800"/>
            <a:ext cx="4459288" cy="2230731"/>
          </a:xfrm>
        </p:spPr>
        <p:txBody>
          <a:bodyPr/>
          <a:lstStyle>
            <a:lvl1pPr>
              <a:defRPr sz="2400" baseline="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enter text</a:t>
            </a:r>
            <a:endParaRPr lang="cs-CZ" dirty="0"/>
          </a:p>
        </p:txBody>
      </p:sp>
      <p:sp>
        <p:nvSpPr>
          <p:cNvPr id="7" name="Titel 1"/>
          <p:cNvSpPr>
            <a:spLocks noGrp="1"/>
          </p:cNvSpPr>
          <p:nvPr>
            <p:ph type="title" hasCustomPrompt="1"/>
          </p:nvPr>
        </p:nvSpPr>
        <p:spPr>
          <a:xfrm>
            <a:off x="504031" y="90000"/>
            <a:ext cx="7336800" cy="727200"/>
          </a:xfrm>
        </p:spPr>
        <p:txBody>
          <a:bodyPr/>
          <a:lstStyle/>
          <a:p>
            <a:r>
              <a:rPr kumimoji="0" lang="en-US" noProof="0" dirty="0"/>
              <a:t>Click to enter slide title</a:t>
            </a:r>
            <a:endParaRPr kumimoji="0" lang="en-US" dirty="0"/>
          </a:p>
        </p:txBody>
      </p:sp>
    </p:spTree>
    <p:extLst>
      <p:ext uri="{BB962C8B-B14F-4D97-AF65-F5344CB8AC3E}">
        <p14:creationId xmlns:p14="http://schemas.microsoft.com/office/powerpoint/2010/main" val="4650571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Zástupný symbol pro obsah 2"/>
          <p:cNvSpPr>
            <a:spLocks noGrp="1"/>
          </p:cNvSpPr>
          <p:nvPr>
            <p:ph sz="half" idx="1" hasCustomPrompt="1"/>
          </p:nvPr>
        </p:nvSpPr>
        <p:spPr>
          <a:xfrm>
            <a:off x="503808" y="1035075"/>
            <a:ext cx="2919600" cy="1947600"/>
          </a:xfrm>
        </p:spPr>
        <p:txBody>
          <a:bodyPr>
            <a:normAutofit/>
          </a:bodyPr>
          <a:lstStyle>
            <a:lvl1pPr marL="182563" indent="-182563">
              <a:defRPr sz="2000" baseline="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 marL="1828800" indent="0">
              <a:buNone/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enter text</a:t>
            </a:r>
            <a:endParaRPr lang="cs-CZ" dirty="0"/>
          </a:p>
        </p:txBody>
      </p:sp>
      <p:sp>
        <p:nvSpPr>
          <p:cNvPr id="11" name="Zástupný symbol pro obsah 2"/>
          <p:cNvSpPr>
            <a:spLocks noGrp="1"/>
          </p:cNvSpPr>
          <p:nvPr>
            <p:ph sz="half" idx="11" hasCustomPrompt="1"/>
          </p:nvPr>
        </p:nvSpPr>
        <p:spPr>
          <a:xfrm>
            <a:off x="3580513" y="1035075"/>
            <a:ext cx="2919600" cy="1947600"/>
          </a:xfrm>
        </p:spPr>
        <p:txBody>
          <a:bodyPr>
            <a:normAutofit/>
          </a:bodyPr>
          <a:lstStyle>
            <a:lvl1pPr marL="182563" indent="-182563">
              <a:defRPr sz="2000" baseline="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 marL="1828800" indent="0">
              <a:buNone/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enter text</a:t>
            </a:r>
            <a:endParaRPr lang="cs-CZ" dirty="0"/>
          </a:p>
        </p:txBody>
      </p:sp>
      <p:sp>
        <p:nvSpPr>
          <p:cNvPr id="12" name="Zástupný symbol pro obsah 2"/>
          <p:cNvSpPr>
            <a:spLocks noGrp="1"/>
          </p:cNvSpPr>
          <p:nvPr>
            <p:ph sz="half" idx="12" hasCustomPrompt="1"/>
          </p:nvPr>
        </p:nvSpPr>
        <p:spPr>
          <a:xfrm>
            <a:off x="6624488" y="1035075"/>
            <a:ext cx="2919600" cy="1947600"/>
          </a:xfrm>
        </p:spPr>
        <p:txBody>
          <a:bodyPr>
            <a:normAutofit/>
          </a:bodyPr>
          <a:lstStyle>
            <a:lvl1pPr marL="182563" indent="-182563">
              <a:defRPr sz="2000" baseline="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 marL="1828800" indent="0">
              <a:buNone/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enter text</a:t>
            </a:r>
            <a:endParaRPr lang="cs-CZ" dirty="0"/>
          </a:p>
        </p:txBody>
      </p:sp>
      <p:sp>
        <p:nvSpPr>
          <p:cNvPr id="13" name="Zástupný symbol pro obsah 2"/>
          <p:cNvSpPr>
            <a:spLocks noGrp="1"/>
          </p:cNvSpPr>
          <p:nvPr>
            <p:ph sz="half" idx="13" hasCustomPrompt="1"/>
          </p:nvPr>
        </p:nvSpPr>
        <p:spPr>
          <a:xfrm>
            <a:off x="6624488" y="3123307"/>
            <a:ext cx="2919600" cy="1947600"/>
          </a:xfrm>
        </p:spPr>
        <p:txBody>
          <a:bodyPr>
            <a:normAutofit/>
          </a:bodyPr>
          <a:lstStyle>
            <a:lvl1pPr marL="182563" indent="-182563">
              <a:defRPr sz="2000" baseline="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 marL="1828800" indent="0">
              <a:buNone/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enter text</a:t>
            </a:r>
            <a:endParaRPr lang="cs-CZ" dirty="0"/>
          </a:p>
        </p:txBody>
      </p:sp>
      <p:sp>
        <p:nvSpPr>
          <p:cNvPr id="14" name="Zástupný symbol pro obsah 2"/>
          <p:cNvSpPr>
            <a:spLocks noGrp="1"/>
          </p:cNvSpPr>
          <p:nvPr>
            <p:ph sz="half" idx="14" hasCustomPrompt="1"/>
          </p:nvPr>
        </p:nvSpPr>
        <p:spPr>
          <a:xfrm>
            <a:off x="3580513" y="3123307"/>
            <a:ext cx="2919600" cy="1947600"/>
          </a:xfrm>
        </p:spPr>
        <p:txBody>
          <a:bodyPr>
            <a:normAutofit/>
          </a:bodyPr>
          <a:lstStyle>
            <a:lvl1pPr marL="182563" indent="-182563">
              <a:defRPr sz="2000" baseline="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 marL="1828800" indent="0">
              <a:buNone/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enter text</a:t>
            </a:r>
            <a:endParaRPr lang="cs-CZ" dirty="0"/>
          </a:p>
        </p:txBody>
      </p:sp>
      <p:sp>
        <p:nvSpPr>
          <p:cNvPr id="15" name="Zástupný symbol pro obsah 2"/>
          <p:cNvSpPr>
            <a:spLocks noGrp="1"/>
          </p:cNvSpPr>
          <p:nvPr>
            <p:ph sz="half" idx="15" hasCustomPrompt="1"/>
          </p:nvPr>
        </p:nvSpPr>
        <p:spPr>
          <a:xfrm>
            <a:off x="503808" y="3123307"/>
            <a:ext cx="2919600" cy="1947600"/>
          </a:xfrm>
        </p:spPr>
        <p:txBody>
          <a:bodyPr>
            <a:normAutofit/>
          </a:bodyPr>
          <a:lstStyle>
            <a:lvl1pPr marL="182563" indent="-182563">
              <a:defRPr sz="2000" baseline="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 marL="1828800" indent="0">
              <a:buNone/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enter text</a:t>
            </a:r>
            <a:endParaRPr lang="cs-CZ" dirty="0"/>
          </a:p>
        </p:txBody>
      </p:sp>
      <p:sp>
        <p:nvSpPr>
          <p:cNvPr id="16" name="Titel 1"/>
          <p:cNvSpPr>
            <a:spLocks noGrp="1"/>
          </p:cNvSpPr>
          <p:nvPr>
            <p:ph type="title" hasCustomPrompt="1"/>
          </p:nvPr>
        </p:nvSpPr>
        <p:spPr>
          <a:xfrm>
            <a:off x="504031" y="90000"/>
            <a:ext cx="7336800" cy="727200"/>
          </a:xfrm>
        </p:spPr>
        <p:txBody>
          <a:bodyPr/>
          <a:lstStyle/>
          <a:p>
            <a:r>
              <a:rPr kumimoji="0" lang="en-US" noProof="0" dirty="0"/>
              <a:t>Click to enter slide title</a:t>
            </a:r>
            <a:endParaRPr kumimoji="0" lang="en-US" dirty="0"/>
          </a:p>
        </p:txBody>
      </p:sp>
    </p:spTree>
    <p:extLst>
      <p:ext uri="{BB962C8B-B14F-4D97-AF65-F5344CB8AC3E}">
        <p14:creationId xmlns:p14="http://schemas.microsoft.com/office/powerpoint/2010/main" val="31081573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emf"/><Relationship Id="rId13" Type="http://schemas.openxmlformats.org/officeDocument/2006/relationships/image" Target="../media/image7.emf"/><Relationship Id="rId3" Type="http://schemas.openxmlformats.org/officeDocument/2006/relationships/slideLayout" Target="../slideLayouts/slideLayout6.xml"/><Relationship Id="rId7" Type="http://schemas.openxmlformats.org/officeDocument/2006/relationships/theme" Target="../theme/theme2.xml"/><Relationship Id="rId12" Type="http://schemas.openxmlformats.org/officeDocument/2006/relationships/image" Target="../media/image6.png"/><Relationship Id="rId2" Type="http://schemas.openxmlformats.org/officeDocument/2006/relationships/slideLayout" Target="../slideLayouts/slideLayout5.xml"/><Relationship Id="rId16" Type="http://schemas.openxmlformats.org/officeDocument/2006/relationships/image" Target="../media/image1.emf"/><Relationship Id="rId1" Type="http://schemas.openxmlformats.org/officeDocument/2006/relationships/slideLayout" Target="../slideLayouts/slideLayout4.xml"/><Relationship Id="rId6" Type="http://schemas.openxmlformats.org/officeDocument/2006/relationships/slideLayout" Target="../slideLayouts/slideLayout9.xml"/><Relationship Id="rId11" Type="http://schemas.openxmlformats.org/officeDocument/2006/relationships/image" Target="../media/image5.wmf"/><Relationship Id="rId5" Type="http://schemas.openxmlformats.org/officeDocument/2006/relationships/slideLayout" Target="../slideLayouts/slideLayout8.xml"/><Relationship Id="rId15" Type="http://schemas.openxmlformats.org/officeDocument/2006/relationships/image" Target="../media/image12.png"/><Relationship Id="rId10" Type="http://schemas.openxmlformats.org/officeDocument/2006/relationships/image" Target="../media/image4.png"/><Relationship Id="rId4" Type="http://schemas.openxmlformats.org/officeDocument/2006/relationships/slideLayout" Target="../slideLayouts/slideLayout7.xml"/><Relationship Id="rId9" Type="http://schemas.openxmlformats.org/officeDocument/2006/relationships/image" Target="../media/image3.gif"/><Relationship Id="rId14" Type="http://schemas.openxmlformats.org/officeDocument/2006/relationships/image" Target="../media/image1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stomShape 3" hidden="1"/>
          <p:cNvSpPr/>
          <p:nvPr/>
        </p:nvSpPr>
        <p:spPr>
          <a:xfrm rot="5400000">
            <a:off x="488520" y="5330520"/>
            <a:ext cx="157320" cy="132120"/>
          </a:xfrm>
          <a:prstGeom prst="triangle">
            <a:avLst>
              <a:gd name="adj" fmla="val 50000"/>
            </a:avLst>
          </a:prstGeom>
          <a:solidFill>
            <a:srgbClr val="009DD9"/>
          </a:solidFill>
          <a:ln w="25560">
            <a:noFill/>
          </a:ln>
          <a:effectLst>
            <a:outerShdw dist="25560" dir="5400000">
              <a:srgbClr val="000000">
                <a:alpha val="40000"/>
              </a:srgb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</p:spTree>
    <p:extLst>
      <p:ext uri="{BB962C8B-B14F-4D97-AF65-F5344CB8AC3E}">
        <p14:creationId xmlns:p14="http://schemas.microsoft.com/office/powerpoint/2010/main" val="37747601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4" r:id="rId1"/>
    <p:sldLayoutId id="2147483737" r:id="rId2"/>
    <p:sldLayoutId id="2147483734" r:id="rId3"/>
  </p:sldLayoutIdLst>
  <p:txStyles>
    <p:titleStyle>
      <a:lvl1pPr>
        <a:defRPr sz="3200" baseline="0">
          <a:latin typeface="+mj-lt"/>
        </a:defRPr>
      </a:lvl1pPr>
    </p:titleStyle>
    <p:bodyStyle>
      <a:lvl1pPr>
        <a:defRPr baseline="0"/>
      </a:lvl1pPr>
    </p:bodyStyle>
    <p:otherStyle/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Skupina 22"/>
          <p:cNvGrpSpPr>
            <a:grpSpLocks noChangeAspect="1"/>
          </p:cNvGrpSpPr>
          <p:nvPr userDrawn="1"/>
        </p:nvGrpSpPr>
        <p:grpSpPr>
          <a:xfrm>
            <a:off x="5038421" y="5283544"/>
            <a:ext cx="4521254" cy="324000"/>
            <a:chOff x="1008001" y="4777650"/>
            <a:chExt cx="8064367" cy="577905"/>
          </a:xfrm>
        </p:grpSpPr>
        <p:pic>
          <p:nvPicPr>
            <p:cNvPr id="31" name="Picture 2"/>
            <p:cNvPicPr>
              <a:picLocks noChangeAspect="1"/>
            </p:cNvPicPr>
            <p:nvPr userDrawn="1"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884000" y="4968000"/>
              <a:ext cx="1188368" cy="261520"/>
            </a:xfrm>
            <a:prstGeom prst="rect">
              <a:avLst/>
            </a:prstGeom>
            <a:ln>
              <a:noFill/>
            </a:ln>
          </p:spPr>
        </p:pic>
        <p:pic>
          <p:nvPicPr>
            <p:cNvPr id="32" name="Picture 4"/>
            <p:cNvPicPr>
              <a:picLocks noChangeAspect="1"/>
            </p:cNvPicPr>
            <p:nvPr userDrawn="1"/>
          </p:nvPicPr>
          <p:blipFill>
            <a:blip r:embed="rId9"/>
            <a:stretch/>
          </p:blipFill>
          <p:spPr>
            <a:xfrm>
              <a:off x="1008001" y="4885290"/>
              <a:ext cx="1032129" cy="380048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3" name="Obrázek 32"/>
            <p:cNvPicPr/>
            <p:nvPr userDrawn="1"/>
          </p:nvPicPr>
          <p:blipFill>
            <a:blip r:embed="rId10"/>
            <a:stretch/>
          </p:blipFill>
          <p:spPr>
            <a:xfrm>
              <a:off x="6120000" y="4813650"/>
              <a:ext cx="512640" cy="511059"/>
            </a:xfrm>
            <a:prstGeom prst="rect">
              <a:avLst/>
            </a:prstGeom>
            <a:ln>
              <a:noFill/>
            </a:ln>
          </p:spPr>
        </p:pic>
        <p:pic>
          <p:nvPicPr>
            <p:cNvPr id="34" name="Obrázek 3"/>
            <p:cNvPicPr/>
            <p:nvPr userDrawn="1"/>
          </p:nvPicPr>
          <p:blipFill>
            <a:blip r:embed="rId11"/>
            <a:stretch/>
          </p:blipFill>
          <p:spPr>
            <a:xfrm>
              <a:off x="2952000" y="4849650"/>
              <a:ext cx="1153484" cy="440699"/>
            </a:xfrm>
            <a:prstGeom prst="rect">
              <a:avLst/>
            </a:prstGeom>
            <a:ln>
              <a:noFill/>
            </a:ln>
          </p:spPr>
        </p:pic>
        <p:pic>
          <p:nvPicPr>
            <p:cNvPr id="35" name="Obrázek 34"/>
            <p:cNvPicPr/>
            <p:nvPr userDrawn="1"/>
          </p:nvPicPr>
          <p:blipFill>
            <a:blip r:embed="rId12"/>
            <a:stretch/>
          </p:blipFill>
          <p:spPr>
            <a:xfrm>
              <a:off x="4428000" y="4813650"/>
              <a:ext cx="360000" cy="518400"/>
            </a:xfrm>
            <a:prstGeom prst="rect">
              <a:avLst/>
            </a:prstGeom>
            <a:ln>
              <a:noFill/>
            </a:ln>
          </p:spPr>
        </p:pic>
        <p:pic>
          <p:nvPicPr>
            <p:cNvPr id="36" name="Obrázek 35"/>
            <p:cNvPicPr>
              <a:picLocks noChangeAspect="1"/>
            </p:cNvPicPr>
            <p:nvPr userDrawn="1"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220000" y="4777650"/>
              <a:ext cx="577885" cy="577905"/>
            </a:xfrm>
            <a:prstGeom prst="rect">
              <a:avLst/>
            </a:prstGeom>
          </p:spPr>
        </p:pic>
        <p:pic>
          <p:nvPicPr>
            <p:cNvPr id="37" name="Obrázek 36"/>
            <p:cNvPicPr>
              <a:picLocks noChangeAspect="1"/>
            </p:cNvPicPr>
            <p:nvPr userDrawn="1"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948000" y="4849650"/>
              <a:ext cx="712375" cy="404622"/>
            </a:xfrm>
            <a:prstGeom prst="rect">
              <a:avLst/>
            </a:prstGeom>
          </p:spPr>
        </p:pic>
        <p:pic>
          <p:nvPicPr>
            <p:cNvPr id="38" name="Obrázek 37"/>
            <p:cNvPicPr>
              <a:picLocks noChangeAspect="1"/>
            </p:cNvPicPr>
            <p:nvPr userDrawn="1"/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32000" y="4813650"/>
              <a:ext cx="424964" cy="503200"/>
            </a:xfrm>
            <a:prstGeom prst="rect">
              <a:avLst/>
            </a:prstGeom>
          </p:spPr>
        </p:pic>
      </p:grpSp>
      <p:pic>
        <p:nvPicPr>
          <p:cNvPr id="30" name="Obrázek 29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39784" y="96848"/>
            <a:ext cx="1736810" cy="723951"/>
          </a:xfrm>
          <a:prstGeom prst="rect">
            <a:avLst/>
          </a:prstGeom>
        </p:spPr>
      </p:pic>
      <p:sp>
        <p:nvSpPr>
          <p:cNvPr id="22" name="Titelplatzhalter 21"/>
          <p:cNvSpPr>
            <a:spLocks noGrp="1"/>
          </p:cNvSpPr>
          <p:nvPr>
            <p:ph type="title"/>
          </p:nvPr>
        </p:nvSpPr>
        <p:spPr>
          <a:xfrm>
            <a:off x="504031" y="90000"/>
            <a:ext cx="7335753" cy="727200"/>
          </a:xfrm>
          <a:prstGeom prst="rect">
            <a:avLst/>
          </a:prstGeom>
        </p:spPr>
        <p:txBody>
          <a:bodyPr vert="horz" lIns="0" tIns="0" bIns="0" anchor="ctr" anchorCtr="0">
            <a:normAutofit/>
          </a:bodyPr>
          <a:lstStyle/>
          <a:p>
            <a:r>
              <a:rPr kumimoji="0" lang="en-US" noProof="0" dirty="0"/>
              <a:t>Click to enter slide title</a:t>
            </a:r>
          </a:p>
        </p:txBody>
      </p:sp>
      <p:sp>
        <p:nvSpPr>
          <p:cNvPr id="13" name="Textplatzhalter 12"/>
          <p:cNvSpPr>
            <a:spLocks noGrp="1"/>
          </p:cNvSpPr>
          <p:nvPr>
            <p:ph type="body" idx="1"/>
          </p:nvPr>
        </p:nvSpPr>
        <p:spPr>
          <a:xfrm>
            <a:off x="504031" y="972000"/>
            <a:ext cx="9072563" cy="417600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noProof="0" dirty="0"/>
              <a:t>First level</a:t>
            </a:r>
          </a:p>
          <a:p>
            <a:pPr lvl="1" eaLnBrk="1" latinLnBrk="0" hangingPunct="1"/>
            <a:r>
              <a:rPr kumimoji="0" lang="en-US" noProof="0" dirty="0"/>
              <a:t>Second level</a:t>
            </a:r>
          </a:p>
          <a:p>
            <a:pPr lvl="2" eaLnBrk="1" latinLnBrk="0" hangingPunct="1"/>
            <a:r>
              <a:rPr kumimoji="0" lang="en-US" noProof="0" dirty="0"/>
              <a:t>Third level</a:t>
            </a:r>
          </a:p>
          <a:p>
            <a:pPr lvl="3" eaLnBrk="1" latinLnBrk="0" hangingPunct="1"/>
            <a:r>
              <a:rPr kumimoji="0" lang="en-US" noProof="0" dirty="0"/>
              <a:t>Forth level</a:t>
            </a:r>
          </a:p>
          <a:p>
            <a:pPr lvl="4" eaLnBrk="1" latinLnBrk="0" hangingPunct="1"/>
            <a:r>
              <a:rPr kumimoji="0" lang="en-US" noProof="0" dirty="0"/>
              <a:t>Fifth level</a:t>
            </a:r>
          </a:p>
        </p:txBody>
      </p:sp>
      <p:sp>
        <p:nvSpPr>
          <p:cNvPr id="28" name="Gerade Verbindung 27"/>
          <p:cNvSpPr>
            <a:spLocks noChangeShapeType="1"/>
          </p:cNvSpPr>
          <p:nvPr/>
        </p:nvSpPr>
        <p:spPr bwMode="auto">
          <a:xfrm>
            <a:off x="504031" y="5220000"/>
            <a:ext cx="9072563" cy="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29" name="Gerade Verbindung 28"/>
          <p:cNvSpPr>
            <a:spLocks noChangeShapeType="1"/>
          </p:cNvSpPr>
          <p:nvPr/>
        </p:nvSpPr>
        <p:spPr bwMode="auto">
          <a:xfrm>
            <a:off x="504031" y="820800"/>
            <a:ext cx="9072563" cy="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5" name="CustomShape 3"/>
          <p:cNvSpPr/>
          <p:nvPr/>
        </p:nvSpPr>
        <p:spPr>
          <a:xfrm rot="5400000">
            <a:off x="488520" y="5330520"/>
            <a:ext cx="157320" cy="132120"/>
          </a:xfrm>
          <a:prstGeom prst="triangle">
            <a:avLst>
              <a:gd name="adj" fmla="val 50000"/>
            </a:avLst>
          </a:prstGeom>
          <a:solidFill>
            <a:schemeClr val="accent1"/>
          </a:solidFill>
          <a:ln w="25560">
            <a:noFill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6" name="PlaceHolder 7"/>
          <p:cNvSpPr txBox="1">
            <a:spLocks/>
          </p:cNvSpPr>
          <p:nvPr/>
        </p:nvSpPr>
        <p:spPr>
          <a:xfrm>
            <a:off x="624664" y="5230800"/>
            <a:ext cx="2183400" cy="302040"/>
          </a:xfrm>
          <a:prstGeom prst="rect">
            <a:avLst/>
          </a:prstGeom>
        </p:spPr>
        <p:txBody>
          <a:bodyPr lIns="90000" tIns="45000" rIns="90000" bIns="45000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9A96DA2-B5CA-488F-93C8-1208E4CA7F1A}" type="slidenum">
              <a:rPr lang="en-GB" sz="1500" spc="-1" smtClean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pPr/>
              <a:t>‹#›</a:t>
            </a:fld>
            <a:endParaRPr lang="en-GB" sz="1500" spc="-1" dirty="0">
              <a:solidFill>
                <a:schemeClr val="accent1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562394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2" r:id="rId1"/>
    <p:sldLayoutId id="2147483735" r:id="rId2"/>
    <p:sldLayoutId id="2147483723" r:id="rId3"/>
    <p:sldLayoutId id="2147483725" r:id="rId4"/>
    <p:sldLayoutId id="2147483726" r:id="rId5"/>
    <p:sldLayoutId id="2147483724" r:id="rId6"/>
  </p:sldLayoutIdLst>
  <p:hf hdr="0" ftr="0" dt="0"/>
  <p:txStyles>
    <p:titleStyle>
      <a:lvl1pPr algn="l" rtl="0" eaLnBrk="1" latinLnBrk="0" hangingPunct="1">
        <a:spcBef>
          <a:spcPct val="0"/>
        </a:spcBef>
        <a:buNone/>
        <a:defRPr kumimoji="0" sz="3000" kern="1200" baseline="0">
          <a:solidFill>
            <a:schemeClr val="accent1"/>
          </a:solidFill>
          <a:latin typeface="Arial" pitchFamily="34" charset="0"/>
          <a:ea typeface="+mj-ea"/>
          <a:cs typeface="Arial" pitchFamily="34" charset="0"/>
        </a:defRPr>
      </a:lvl1pPr>
    </p:titleStyle>
    <p:bodyStyle>
      <a:lvl1pPr marL="274320" indent="-274320" algn="l" rtl="0" eaLnBrk="1" latinLnBrk="0" hangingPunct="1">
        <a:spcBef>
          <a:spcPts val="600"/>
        </a:spcBef>
        <a:spcAft>
          <a:spcPts val="200"/>
        </a:spcAft>
        <a:buClr>
          <a:schemeClr val="accent1"/>
        </a:buClr>
        <a:buSzPct val="76000"/>
        <a:buFont typeface="Wingdings 3"/>
        <a:buChar char=""/>
        <a:defRPr kumimoji="0" sz="26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1pPr>
      <a:lvl2pPr marL="548640" indent="-274320" algn="l" rtl="0" eaLnBrk="1" latinLnBrk="0" hangingPunct="1">
        <a:spcBef>
          <a:spcPts val="500"/>
        </a:spcBef>
        <a:spcAft>
          <a:spcPts val="100"/>
        </a:spcAft>
        <a:buClr>
          <a:schemeClr val="accent2"/>
        </a:buClr>
        <a:buSzPct val="76000"/>
        <a:buFont typeface="Wingdings 3"/>
        <a:buChar char=""/>
        <a:defRPr kumimoji="0" sz="23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2pPr>
      <a:lvl3pPr marL="822960" indent="-228600" algn="l" rtl="0" eaLnBrk="1" latinLnBrk="0" hangingPunct="1">
        <a:spcBef>
          <a:spcPts val="500"/>
        </a:spcBef>
        <a:buClr>
          <a:schemeClr val="bg1">
            <a:lumMod val="50000"/>
          </a:schemeClr>
        </a:buClr>
        <a:buSzPct val="76000"/>
        <a:buFont typeface="Wingdings 3"/>
        <a:buChar char=""/>
        <a:defRPr kumimoji="0" sz="2000" kern="1200" baseline="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3pPr>
      <a:lvl4pPr marL="1097280" indent="-228600" algn="l" rtl="0" eaLnBrk="1" latinLnBrk="0" hangingPunct="1">
        <a:spcBef>
          <a:spcPts val="400"/>
        </a:spcBef>
        <a:buClr>
          <a:schemeClr val="accent1"/>
        </a:buClr>
        <a:buSzPct val="70000"/>
        <a:buFont typeface="Wingdings"/>
        <a:buChar char=""/>
        <a:defRPr kumimoji="0" sz="1800" kern="1200" baseline="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4pPr>
      <a:lvl5pPr marL="1371600" indent="-228600" algn="l" rtl="0" eaLnBrk="1" latinLnBrk="0" hangingPunct="1">
        <a:spcBef>
          <a:spcPts val="300"/>
        </a:spcBef>
        <a:buClr>
          <a:schemeClr val="accent2"/>
        </a:buClr>
        <a:buSzPct val="70000"/>
        <a:buFont typeface="Wingdings"/>
        <a:buChar char=""/>
        <a:defRPr kumimoji="0" sz="16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5pPr>
      <a:lvl6pPr marL="1645920" indent="-182880" algn="l" rtl="0" eaLnBrk="1" latinLnBrk="0" hangingPunct="1">
        <a:spcBef>
          <a:spcPts val="300"/>
        </a:spcBef>
        <a:buClr>
          <a:srgbClr val="9FB8CD">
            <a:shade val="75000"/>
          </a:srgbClr>
        </a:buClr>
        <a:buSzPct val="75000"/>
        <a:buFont typeface="Wingdings 3"/>
        <a:buChar char=""/>
        <a:defRPr kumimoji="0" lang="en-US" sz="1600" kern="1200" smtClean="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rgbClr val="727CA3">
            <a:shade val="75000"/>
          </a:srgb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7pPr>
      <a:lvl8pPr marL="2011680" indent="-182880" algn="l" rtl="0" eaLnBrk="1" latinLnBrk="0" hangingPunct="1">
        <a:spcBef>
          <a:spcPts val="300"/>
        </a:spcBef>
        <a:buClr>
          <a:prstClr val="white">
            <a:shade val="50000"/>
          </a:prst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8pPr>
      <a:lvl9pPr marL="2194560" indent="-182880" algn="l" rtl="0" eaLnBrk="1" latinLnBrk="0" hangingPunct="1">
        <a:spcBef>
          <a:spcPts val="300"/>
        </a:spcBef>
        <a:buClr>
          <a:srgbClr val="9FB8CD"/>
        </a:buClr>
        <a:buSzPct val="75000"/>
        <a:buFont typeface="Wingdings 3"/>
        <a:buChar char=""/>
        <a:defRPr kumimoji="0" lang="en-US" sz="1200" kern="1200" smtClean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8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b="0" i="0" u="none" strike="noStrike" baseline="0" dirty="0">
                <a:latin typeface="DejaVuSans"/>
              </a:rPr>
              <a:t>Possible use of machine learning techniques in ALARO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3" name="Zástupný symbol pro text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pl-PL" dirty="0"/>
              <a:t>Bogdan Bochenek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6215477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Applications – </a:t>
            </a:r>
            <a:r>
              <a:rPr lang="pl-PL" dirty="0" err="1"/>
              <a:t>extreme</a:t>
            </a:r>
            <a:r>
              <a:rPr lang="pl-PL" dirty="0"/>
              <a:t> </a:t>
            </a:r>
            <a:r>
              <a:rPr lang="pl-PL" dirty="0" err="1"/>
              <a:t>events</a:t>
            </a:r>
            <a:r>
              <a:rPr lang="pl-PL" dirty="0"/>
              <a:t> (copula)</a:t>
            </a:r>
            <a:endParaRPr lang="en-US" dirty="0"/>
          </a:p>
        </p:txBody>
      </p:sp>
      <p:pic>
        <p:nvPicPr>
          <p:cNvPr id="5" name="Symbol zastępczy zawartości 4">
            <a:extLst>
              <a:ext uri="{FF2B5EF4-FFF2-40B4-BE49-F238E27FC236}">
                <a16:creationId xmlns:a16="http://schemas.microsoft.com/office/drawing/2014/main" id="{8A369163-9D8E-ECE5-1224-5ABD4AB0646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17788" y="1359111"/>
            <a:ext cx="4023526" cy="2952328"/>
          </a:xfrm>
        </p:spPr>
      </p:pic>
      <p:pic>
        <p:nvPicPr>
          <p:cNvPr id="7" name="Obraz 6">
            <a:extLst>
              <a:ext uri="{FF2B5EF4-FFF2-40B4-BE49-F238E27FC236}">
                <a16:creationId xmlns:a16="http://schemas.microsoft.com/office/drawing/2014/main" id="{1CE2FF3B-14A6-D5EE-714B-141D7DCE07B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3561" y="1994616"/>
            <a:ext cx="4989278" cy="16813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076788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Applications – circulation types with CNN</a:t>
            </a:r>
          </a:p>
        </p:txBody>
      </p:sp>
      <p:pic>
        <p:nvPicPr>
          <p:cNvPr id="4" name="Symbol zastępczy zawartości 3">
            <a:extLst>
              <a:ext uri="{FF2B5EF4-FFF2-40B4-BE49-F238E27FC236}">
                <a16:creationId xmlns:a16="http://schemas.microsoft.com/office/drawing/2014/main" id="{FD4B68DE-B293-F65B-B564-F3E12F4C608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753268" y="963067"/>
            <a:ext cx="4176713" cy="4176713"/>
          </a:xfrm>
          <a:prstGeom prst="rect">
            <a:avLst/>
          </a:prstGeom>
        </p:spPr>
      </p:pic>
      <p:sp>
        <p:nvSpPr>
          <p:cNvPr id="6" name="pole tekstowe 5">
            <a:extLst>
              <a:ext uri="{FF2B5EF4-FFF2-40B4-BE49-F238E27FC236}">
                <a16:creationId xmlns:a16="http://schemas.microsoft.com/office/drawing/2014/main" id="{B407DAF5-6120-3AFD-78CF-64A7BBC818AF}"/>
              </a:ext>
            </a:extLst>
          </p:cNvPr>
          <p:cNvSpPr txBox="1"/>
          <p:nvPr/>
        </p:nvSpPr>
        <p:spPr>
          <a:xfrm>
            <a:off x="287784" y="1107083"/>
            <a:ext cx="5040922" cy="3847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Manual calendars of circulation types in Europe</a:t>
            </a:r>
          </a:p>
          <a:p>
            <a:endParaRPr lang="en-US" dirty="0"/>
          </a:p>
          <a:p>
            <a:pPr marL="457200" indent="-457200" algn="just">
              <a:lnSpc>
                <a:spcPts val="1200"/>
              </a:lnSpc>
            </a:pPr>
            <a:r>
              <a:rPr lang="en-US" sz="1800" dirty="0" err="1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Niedźwiedź</a:t>
            </a:r>
            <a:r>
              <a:rPr lang="en-US" sz="1800" dirty="0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, 2021</a:t>
            </a:r>
          </a:p>
          <a:p>
            <a:r>
              <a:rPr lang="en-US" sz="1800" dirty="0" err="1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Lityński</a:t>
            </a:r>
            <a:r>
              <a:rPr lang="en-US" sz="1800" dirty="0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, 1969</a:t>
            </a:r>
          </a:p>
          <a:p>
            <a:endParaRPr lang="en-US" dirty="0">
              <a:solidFill>
                <a:srgbClr val="000000"/>
              </a:solidFill>
              <a:latin typeface="Palatino Linotype" panose="02040502050505030304" pitchFamily="18" charset="0"/>
              <a:ea typeface="SimSun" panose="02010600030101010101" pitchFamily="2" charset="-122"/>
              <a:cs typeface="Times New Roman" panose="02020603050405020304" pitchFamily="18" charset="0"/>
            </a:endParaRPr>
          </a:p>
          <a:p>
            <a:r>
              <a:rPr lang="en-US" dirty="0"/>
              <a:t>ERA5 reanalysis:</a:t>
            </a:r>
          </a:p>
          <a:p>
            <a:r>
              <a:rPr lang="en-US" dirty="0"/>
              <a:t>Temperature, wind, geopotential, vorticity (isobaric levels)</a:t>
            </a:r>
          </a:p>
          <a:p>
            <a:r>
              <a:rPr lang="en-US" dirty="0"/>
              <a:t>Precipitation, cloudiness (Surface)</a:t>
            </a:r>
            <a:endParaRPr lang="pl-PL" dirty="0"/>
          </a:p>
          <a:p>
            <a:endParaRPr lang="pl-PL" dirty="0"/>
          </a:p>
          <a:p>
            <a:r>
              <a:rPr lang="pl-PL" dirty="0"/>
              <a:t>Model to </a:t>
            </a:r>
            <a:r>
              <a:rPr lang="pl-PL" dirty="0" err="1"/>
              <a:t>predict</a:t>
            </a:r>
            <a:r>
              <a:rPr lang="pl-PL" dirty="0"/>
              <a:t> </a:t>
            </a:r>
            <a:r>
              <a:rPr lang="pl-PL" dirty="0" err="1"/>
              <a:t>circulation</a:t>
            </a:r>
            <a:r>
              <a:rPr lang="pl-PL" dirty="0"/>
              <a:t> </a:t>
            </a:r>
            <a:r>
              <a:rPr lang="pl-PL" dirty="0" err="1"/>
              <a:t>type</a:t>
            </a:r>
            <a:r>
              <a:rPr lang="pl-PL" dirty="0"/>
              <a:t> </a:t>
            </a:r>
            <a:r>
              <a:rPr lang="pl-PL" dirty="0" err="1"/>
              <a:t>based</a:t>
            </a:r>
            <a:r>
              <a:rPr lang="pl-PL" dirty="0"/>
              <a:t> on NWP </a:t>
            </a:r>
            <a:r>
              <a:rPr lang="pl-PL" dirty="0" err="1"/>
              <a:t>forecasts</a:t>
            </a:r>
            <a:endParaRPr lang="pl-PL" dirty="0"/>
          </a:p>
          <a:p>
            <a:endParaRPr lang="pl-PL" dirty="0"/>
          </a:p>
          <a:p>
            <a:r>
              <a:rPr lang="pl-PL" dirty="0" err="1"/>
              <a:t>Usefull</a:t>
            </a:r>
            <a:r>
              <a:rPr lang="pl-PL" dirty="0"/>
              <a:t> for </a:t>
            </a:r>
            <a:r>
              <a:rPr lang="pl-PL" dirty="0" err="1"/>
              <a:t>othe</a:t>
            </a:r>
            <a:r>
              <a:rPr lang="pl-PL" dirty="0"/>
              <a:t> </a:t>
            </a:r>
            <a:r>
              <a:rPr lang="pl-PL" dirty="0" err="1"/>
              <a:t>applications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5912713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Applications – replace NWP completely?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err="1"/>
              <a:t>WeatherBench</a:t>
            </a:r>
            <a:r>
              <a:rPr lang="en-US" dirty="0"/>
              <a:t>: A Benchmark Data Set for Data‐Driven Weather Forecasting</a:t>
            </a:r>
          </a:p>
          <a:p>
            <a:r>
              <a:rPr lang="en-US" dirty="0"/>
              <a:t>Based on ERA5, predict some fields for shorter or longer </a:t>
            </a:r>
            <a:r>
              <a:rPr lang="en-US" dirty="0" err="1"/>
              <a:t>leadtimes</a:t>
            </a:r>
            <a:endParaRPr lang="en-US" dirty="0"/>
          </a:p>
          <a:p>
            <a:r>
              <a:rPr lang="en-US" dirty="0"/>
              <a:t>Verification scores comparable to IFS with similar resolution</a:t>
            </a:r>
          </a:p>
          <a:p>
            <a:r>
              <a:rPr lang="en-US" dirty="0"/>
              <a:t>Huge </a:t>
            </a:r>
            <a:r>
              <a:rPr lang="en-US" dirty="0" err="1"/>
              <a:t>ense</a:t>
            </a:r>
            <a:r>
              <a:rPr lang="pl-PL" dirty="0"/>
              <a:t>m</a:t>
            </a:r>
            <a:r>
              <a:rPr lang="en-US" dirty="0" err="1"/>
              <a:t>ble</a:t>
            </a:r>
            <a:r>
              <a:rPr lang="en-US" dirty="0"/>
              <a:t> of forecasts</a:t>
            </a:r>
            <a:r>
              <a:rPr lang="pl-PL" dirty="0"/>
              <a:t> (10^3 </a:t>
            </a:r>
            <a:r>
              <a:rPr lang="pl-PL" dirty="0" err="1"/>
              <a:t>members</a:t>
            </a:r>
            <a:r>
              <a:rPr lang="pl-PL" dirty="0"/>
              <a:t>)</a:t>
            </a:r>
            <a:r>
              <a:rPr lang="en-US" dirty="0"/>
              <a:t> computed in less the 1 second</a:t>
            </a:r>
            <a:r>
              <a:rPr lang="pl-PL" dirty="0"/>
              <a:t> with GPU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745502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sz="quarter" idx="1"/>
          </p:nvPr>
        </p:nvSpPr>
        <p:spPr>
          <a:xfrm>
            <a:off x="504030" y="972000"/>
            <a:ext cx="9144793" cy="4176000"/>
          </a:xfrm>
        </p:spPr>
        <p:txBody>
          <a:bodyPr/>
          <a:lstStyle/>
          <a:p>
            <a:pPr marL="0" indent="0">
              <a:buNone/>
            </a:pPr>
            <a:r>
              <a:rPr lang="en-US" sz="1800" dirty="0"/>
              <a:t>https://opensource.umr-cnrm.fr/projects/accord/wiki/Minutes_of_meetings_of_WG-ML </a:t>
            </a:r>
            <a:endParaRPr lang="pl-PL" sz="1800" dirty="0"/>
          </a:p>
          <a:p>
            <a:endParaRPr lang="pl-PL" sz="1800" dirty="0">
              <a:effectLst/>
              <a:latin typeface="Arial" panose="020B0604020202020204" pitchFamily="34" charset="0"/>
            </a:endParaRPr>
          </a:p>
          <a:p>
            <a:r>
              <a:rPr lang="en-GB" sz="1800" dirty="0">
                <a:effectLst/>
                <a:latin typeface="Arial" panose="020B0604020202020204" pitchFamily="34" charset="0"/>
              </a:rPr>
              <a:t>3D effects in radiation, cloud effects (shading) </a:t>
            </a:r>
            <a:endParaRPr lang="en-US" sz="1800" dirty="0">
              <a:effectLst/>
              <a:latin typeface="Arial" panose="020B0604020202020204" pitchFamily="34" charset="0"/>
            </a:endParaRPr>
          </a:p>
          <a:p>
            <a:pPr>
              <a:lnSpc>
                <a:spcPct val="115000"/>
              </a:lnSpc>
              <a:spcBef>
                <a:spcPts val="1800"/>
              </a:spcBef>
              <a:spcAft>
                <a:spcPts val="600"/>
              </a:spcAft>
            </a:pPr>
            <a:r>
              <a:rPr lang="en-GB" sz="1800" dirty="0">
                <a:effectLst/>
                <a:latin typeface="Arial" panose="020B0604020202020204" pitchFamily="34" charset="0"/>
              </a:rPr>
              <a:t>Turbulence </a:t>
            </a:r>
            <a:endParaRPr lang="en-US" sz="1800" dirty="0">
              <a:effectLst/>
              <a:latin typeface="Arial" panose="020B0604020202020204" pitchFamily="34" charset="0"/>
            </a:endParaRPr>
          </a:p>
          <a:p>
            <a:r>
              <a:rPr lang="en-GB" sz="1800" dirty="0">
                <a:effectLst/>
                <a:latin typeface="Arial" panose="020B0604020202020204" pitchFamily="34" charset="0"/>
              </a:rPr>
              <a:t>Physiography data sets </a:t>
            </a:r>
            <a:endParaRPr lang="en-US" sz="1800" dirty="0">
              <a:effectLst/>
              <a:latin typeface="Arial" panose="020B0604020202020204" pitchFamily="34" charset="0"/>
            </a:endParaRPr>
          </a:p>
          <a:p>
            <a:r>
              <a:rPr lang="en-GB" sz="18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Model parameter tuning </a:t>
            </a:r>
            <a:endParaRPr lang="pl-PL" sz="1800" dirty="0">
              <a:effectLst/>
              <a:latin typeface="Arial" panose="020B0604020202020204" pitchFamily="34" charset="0"/>
              <a:ea typeface="Arial" panose="020B0604020202020204" pitchFamily="34" charset="0"/>
            </a:endParaRPr>
          </a:p>
          <a:p>
            <a:r>
              <a:rPr lang="en-GB" sz="1800" dirty="0">
                <a:effectLst/>
                <a:latin typeface="Arial" panose="020B0604020202020204" pitchFamily="34" charset="0"/>
              </a:rPr>
              <a:t>Probabilistic forecasting</a:t>
            </a:r>
            <a:endParaRPr lang="en-US" sz="1800" dirty="0">
              <a:effectLst/>
              <a:latin typeface="Arial" panose="020B0604020202020204" pitchFamily="34" charset="0"/>
            </a:endParaRPr>
          </a:p>
          <a:p>
            <a:r>
              <a:rPr lang="pl-PL" sz="1800" dirty="0"/>
              <a:t>Data </a:t>
            </a:r>
            <a:r>
              <a:rPr lang="pl-PL" sz="1800" dirty="0" err="1"/>
              <a:t>assimilation</a:t>
            </a:r>
            <a:endParaRPr lang="en-US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ML WG </a:t>
            </a:r>
            <a:r>
              <a:rPr lang="pl-PL" dirty="0" err="1"/>
              <a:t>summary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6914762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sz="half" idx="1"/>
          </p:nvPr>
        </p:nvSpPr>
        <p:spPr>
          <a:xfrm>
            <a:off x="504825" y="972000"/>
            <a:ext cx="2447256" cy="4176000"/>
          </a:xfrm>
        </p:spPr>
        <p:txBody>
          <a:bodyPr/>
          <a:lstStyle/>
          <a:p>
            <a:r>
              <a:rPr lang="pl-PL" dirty="0">
                <a:effectLst/>
                <a:latin typeface="g_d0_f3"/>
              </a:rPr>
              <a:t>AROME EPS </a:t>
            </a:r>
            <a:r>
              <a:rPr lang="pl-PL" dirty="0" err="1">
                <a:effectLst/>
                <a:latin typeface="g_d0_f3"/>
              </a:rPr>
              <a:t>plans</a:t>
            </a:r>
            <a:r>
              <a:rPr lang="pl-PL" dirty="0">
                <a:effectLst/>
                <a:latin typeface="g_d0_f3"/>
              </a:rPr>
              <a:t> with ML</a:t>
            </a:r>
          </a:p>
          <a:p>
            <a:endParaRPr lang="en-US" dirty="0"/>
          </a:p>
        </p:txBody>
      </p:sp>
      <p:sp>
        <p:nvSpPr>
          <p:cNvPr id="5" name="Nadpis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err="1"/>
              <a:t>Ideas</a:t>
            </a:r>
            <a:r>
              <a:rPr lang="pl-PL" dirty="0"/>
              <a:t> for </a:t>
            </a:r>
            <a:r>
              <a:rPr lang="pl-PL" dirty="0" err="1"/>
              <a:t>studies</a:t>
            </a:r>
            <a:r>
              <a:rPr lang="pl-PL" dirty="0"/>
              <a:t>/</a:t>
            </a:r>
            <a:r>
              <a:rPr lang="pl-PL" dirty="0" err="1"/>
              <a:t>implementation</a:t>
            </a:r>
            <a:endParaRPr lang="en-US" dirty="0"/>
          </a:p>
        </p:txBody>
      </p:sp>
      <p:pic>
        <p:nvPicPr>
          <p:cNvPr id="4" name="Obraz 3">
            <a:extLst>
              <a:ext uri="{FF2B5EF4-FFF2-40B4-BE49-F238E27FC236}">
                <a16:creationId xmlns:a16="http://schemas.microsoft.com/office/drawing/2014/main" id="{544B27C7-9455-94D2-943D-13F4CABC3CE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00152" y="975272"/>
            <a:ext cx="6071041" cy="4176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28389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sz="half" idx="1"/>
          </p:nvPr>
        </p:nvSpPr>
        <p:spPr>
          <a:xfrm>
            <a:off x="504825" y="972000"/>
            <a:ext cx="2447256" cy="4176000"/>
          </a:xfrm>
        </p:spPr>
        <p:txBody>
          <a:bodyPr/>
          <a:lstStyle/>
          <a:p>
            <a:r>
              <a:rPr lang="pl-PL" dirty="0">
                <a:effectLst/>
                <a:latin typeface="g_d0_f3"/>
              </a:rPr>
              <a:t>AROME EPS </a:t>
            </a:r>
            <a:r>
              <a:rPr lang="pl-PL" dirty="0" err="1">
                <a:effectLst/>
                <a:latin typeface="g_d0_f3"/>
              </a:rPr>
              <a:t>plans</a:t>
            </a:r>
            <a:r>
              <a:rPr lang="pl-PL" dirty="0">
                <a:effectLst/>
                <a:latin typeface="g_d0_f3"/>
              </a:rPr>
              <a:t> with ML</a:t>
            </a:r>
          </a:p>
          <a:p>
            <a:endParaRPr lang="en-US" dirty="0"/>
          </a:p>
        </p:txBody>
      </p:sp>
      <p:sp>
        <p:nvSpPr>
          <p:cNvPr id="5" name="Nadpis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err="1"/>
              <a:t>Ideas</a:t>
            </a:r>
            <a:r>
              <a:rPr lang="pl-PL" dirty="0"/>
              <a:t> for </a:t>
            </a:r>
            <a:r>
              <a:rPr lang="pl-PL" dirty="0" err="1"/>
              <a:t>studies</a:t>
            </a:r>
            <a:r>
              <a:rPr lang="pl-PL" dirty="0"/>
              <a:t>/</a:t>
            </a:r>
            <a:r>
              <a:rPr lang="pl-PL" dirty="0" err="1"/>
              <a:t>implementation</a:t>
            </a:r>
            <a:endParaRPr lang="en-US" dirty="0"/>
          </a:p>
        </p:txBody>
      </p:sp>
      <p:pic>
        <p:nvPicPr>
          <p:cNvPr id="6" name="Obraz 5">
            <a:extLst>
              <a:ext uri="{FF2B5EF4-FFF2-40B4-BE49-F238E27FC236}">
                <a16:creationId xmlns:a16="http://schemas.microsoft.com/office/drawing/2014/main" id="{BACE0C84-338A-2EBB-2FC9-AAB0830D1A2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72160" y="985589"/>
            <a:ext cx="5610542" cy="36993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283248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sz="half" idx="1"/>
          </p:nvPr>
        </p:nvSpPr>
        <p:spPr>
          <a:xfrm>
            <a:off x="504824" y="972000"/>
            <a:ext cx="9143999" cy="4176000"/>
          </a:xfrm>
        </p:spPr>
        <p:txBody>
          <a:bodyPr/>
          <a:lstStyle/>
          <a:p>
            <a:pPr marL="0" indent="0">
              <a:buNone/>
            </a:pPr>
            <a:r>
              <a:rPr lang="en-US" dirty="0">
                <a:effectLst/>
                <a:latin typeface="g_d0_f3"/>
              </a:rPr>
              <a:t>Deep Learning Based Cloud Cover Parameterization</a:t>
            </a:r>
            <a:r>
              <a:rPr lang="pl-PL" dirty="0">
                <a:effectLst/>
                <a:latin typeface="g_d0_f3"/>
              </a:rPr>
              <a:t> </a:t>
            </a:r>
            <a:r>
              <a:rPr lang="en-US" dirty="0">
                <a:effectLst/>
                <a:latin typeface="g_d0_f3"/>
              </a:rPr>
              <a:t>for ICON</a:t>
            </a:r>
            <a:endParaRPr lang="pl-PL" dirty="0">
              <a:effectLst/>
              <a:latin typeface="g_d0_f3"/>
            </a:endParaRPr>
          </a:p>
          <a:p>
            <a:pPr algn="l"/>
            <a:r>
              <a:rPr lang="en-US" sz="1800" b="0" i="0" u="none" strike="noStrike" baseline="0" dirty="0">
                <a:latin typeface="CMR10"/>
              </a:rPr>
              <a:t>cloud cover parameterization is based on the idea of training</a:t>
            </a:r>
            <a:r>
              <a:rPr lang="pl-PL" sz="1800" b="0" i="0" u="none" strike="noStrike" baseline="0" dirty="0">
                <a:latin typeface="CMR10"/>
              </a:rPr>
              <a:t> </a:t>
            </a:r>
            <a:r>
              <a:rPr lang="en-US" sz="1800" b="0" i="0" u="none" strike="noStrike" baseline="0" dirty="0">
                <a:latin typeface="CMR10"/>
              </a:rPr>
              <a:t>a supervised deep learning scheme to estimate the coarse-grained cloud cover using</a:t>
            </a:r>
            <a:r>
              <a:rPr lang="pl-PL" sz="1800" b="0" i="0" u="none" strike="noStrike" baseline="0" dirty="0">
                <a:latin typeface="CMR10"/>
              </a:rPr>
              <a:t> </a:t>
            </a:r>
            <a:r>
              <a:rPr lang="en-US" sz="1800" b="0" i="0" u="none" strike="noStrike" baseline="0" dirty="0">
                <a:latin typeface="CMR10"/>
              </a:rPr>
              <a:t>coarse-grained high-resolution thermodynamical variables as inputs</a:t>
            </a:r>
            <a:endParaRPr lang="en-US" dirty="0"/>
          </a:p>
        </p:txBody>
      </p:sp>
      <p:sp>
        <p:nvSpPr>
          <p:cNvPr id="5" name="Nadpis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err="1"/>
              <a:t>Ideas</a:t>
            </a:r>
            <a:r>
              <a:rPr lang="pl-PL" dirty="0"/>
              <a:t> for </a:t>
            </a:r>
            <a:r>
              <a:rPr lang="pl-PL" dirty="0" err="1"/>
              <a:t>studies</a:t>
            </a:r>
            <a:r>
              <a:rPr lang="pl-PL" dirty="0"/>
              <a:t>/</a:t>
            </a:r>
            <a:r>
              <a:rPr lang="pl-PL" dirty="0" err="1"/>
              <a:t>implementation</a:t>
            </a:r>
            <a:endParaRPr lang="en-US" dirty="0"/>
          </a:p>
        </p:txBody>
      </p:sp>
      <p:pic>
        <p:nvPicPr>
          <p:cNvPr id="11" name="Obraz 10">
            <a:extLst>
              <a:ext uri="{FF2B5EF4-FFF2-40B4-BE49-F238E27FC236}">
                <a16:creationId xmlns:a16="http://schemas.microsoft.com/office/drawing/2014/main" id="{819BBA03-6407-E003-2FFA-445A119A6F7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52280" y="2403227"/>
            <a:ext cx="5073670" cy="2122542"/>
          </a:xfrm>
          <a:prstGeom prst="rect">
            <a:avLst/>
          </a:prstGeom>
        </p:spPr>
      </p:pic>
      <p:pic>
        <p:nvPicPr>
          <p:cNvPr id="13" name="Obraz 12">
            <a:extLst>
              <a:ext uri="{FF2B5EF4-FFF2-40B4-BE49-F238E27FC236}">
                <a16:creationId xmlns:a16="http://schemas.microsoft.com/office/drawing/2014/main" id="{25A95A74-88A7-817D-5F97-6D86530C905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4675" y="2619251"/>
            <a:ext cx="4572549" cy="15707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782611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sz="half" idx="1"/>
          </p:nvPr>
        </p:nvSpPr>
        <p:spPr>
          <a:xfrm>
            <a:off x="504824" y="972000"/>
            <a:ext cx="9143999" cy="41760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Machine Learning Emulation of Urban Land Surface Processes</a:t>
            </a:r>
          </a:p>
          <a:p>
            <a:r>
              <a:rPr lang="en-US" dirty="0">
                <a:effectLst/>
                <a:latin typeface="g_d0_f2"/>
              </a:rPr>
              <a:t>urban neural network (UNN) trained on the mean predicted fluxes</a:t>
            </a:r>
            <a:r>
              <a:rPr lang="pl-PL" dirty="0">
                <a:effectLst/>
                <a:latin typeface="g_d0_f2"/>
              </a:rPr>
              <a:t> </a:t>
            </a:r>
            <a:r>
              <a:rPr lang="en-US" dirty="0">
                <a:effectLst/>
                <a:latin typeface="g_d0_f2"/>
              </a:rPr>
              <a:t>from 22 ULSMs at one site</a:t>
            </a:r>
            <a:endParaRPr lang="pl-PL" dirty="0">
              <a:effectLst/>
              <a:latin typeface="g_d0_f2"/>
            </a:endParaRPr>
          </a:p>
          <a:p>
            <a:r>
              <a:rPr lang="en-US" dirty="0">
                <a:effectLst/>
                <a:latin typeface="g_d0_f2"/>
              </a:rPr>
              <a:t>When compared to a</a:t>
            </a:r>
            <a:r>
              <a:rPr lang="pl-PL" dirty="0">
                <a:effectLst/>
                <a:latin typeface="g_d0_f2"/>
              </a:rPr>
              <a:t> </a:t>
            </a:r>
            <a:r>
              <a:rPr lang="en-US" dirty="0">
                <a:effectLst/>
                <a:latin typeface="g_d0_f2"/>
              </a:rPr>
              <a:t>reference (Town Energy Balance; TEB</a:t>
            </a:r>
            <a:r>
              <a:rPr lang="pl-PL" dirty="0">
                <a:effectLst/>
                <a:latin typeface="g_d0_f2"/>
              </a:rPr>
              <a:t> in WRF</a:t>
            </a:r>
            <a:r>
              <a:rPr lang="en-US" dirty="0">
                <a:effectLst/>
                <a:latin typeface="g_d0_f2"/>
              </a:rPr>
              <a:t>), the UNN has greater accuracy relative to flux observations,</a:t>
            </a:r>
            <a:r>
              <a:rPr lang="pl-PL" dirty="0">
                <a:effectLst/>
                <a:latin typeface="g_d0_f2"/>
              </a:rPr>
              <a:t> </a:t>
            </a:r>
            <a:r>
              <a:rPr lang="en-US" dirty="0">
                <a:effectLst/>
                <a:latin typeface="g_d0_f2"/>
              </a:rPr>
              <a:t>less computational cost, and requires fewer input parameter</a:t>
            </a:r>
            <a:r>
              <a:rPr lang="en-US" dirty="0"/>
              <a:t> </a:t>
            </a:r>
            <a:endParaRPr lang="pl-PL" dirty="0"/>
          </a:p>
          <a:p>
            <a:r>
              <a:rPr lang="en-US" dirty="0">
                <a:effectLst/>
                <a:latin typeface="g_d0_f2"/>
              </a:rPr>
              <a:t>WRF-UNN is stable and more accurate than the</a:t>
            </a:r>
            <a:r>
              <a:rPr lang="pl-PL" dirty="0">
                <a:effectLst/>
                <a:latin typeface="g_d0_f2"/>
              </a:rPr>
              <a:t> </a:t>
            </a:r>
            <a:r>
              <a:rPr lang="en-US" dirty="0">
                <a:effectLst/>
                <a:latin typeface="g_d0_f2"/>
              </a:rPr>
              <a:t>reference WRF-TEB</a:t>
            </a:r>
            <a:endParaRPr lang="en-US" dirty="0"/>
          </a:p>
        </p:txBody>
      </p:sp>
      <p:sp>
        <p:nvSpPr>
          <p:cNvPr id="5" name="Nadpis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err="1"/>
              <a:t>Ideas</a:t>
            </a:r>
            <a:r>
              <a:rPr lang="pl-PL" dirty="0"/>
              <a:t> for </a:t>
            </a:r>
            <a:r>
              <a:rPr lang="pl-PL" dirty="0" err="1"/>
              <a:t>studies</a:t>
            </a:r>
            <a:r>
              <a:rPr lang="pl-PL" dirty="0"/>
              <a:t>/</a:t>
            </a:r>
            <a:r>
              <a:rPr lang="pl-PL" dirty="0" err="1"/>
              <a:t>implementation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1279342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err="1"/>
              <a:t>Ideas</a:t>
            </a:r>
            <a:r>
              <a:rPr lang="pl-PL" dirty="0"/>
              <a:t> for </a:t>
            </a:r>
            <a:r>
              <a:rPr lang="pl-PL" dirty="0" err="1"/>
              <a:t>studies</a:t>
            </a:r>
            <a:r>
              <a:rPr lang="pl-PL" dirty="0"/>
              <a:t>/</a:t>
            </a:r>
            <a:r>
              <a:rPr lang="pl-PL" dirty="0" err="1"/>
              <a:t>implementation</a:t>
            </a:r>
            <a:endParaRPr lang="en-US" dirty="0"/>
          </a:p>
        </p:txBody>
      </p:sp>
      <p:pic>
        <p:nvPicPr>
          <p:cNvPr id="7" name="Obraz 6">
            <a:extLst>
              <a:ext uri="{FF2B5EF4-FFF2-40B4-BE49-F238E27FC236}">
                <a16:creationId xmlns:a16="http://schemas.microsoft.com/office/drawing/2014/main" id="{75459608-E6C5-0B1A-42E1-C4990A0B2DF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84128" y="817200"/>
            <a:ext cx="6499190" cy="4311596"/>
          </a:xfrm>
          <a:prstGeom prst="rect">
            <a:avLst/>
          </a:prstGeom>
        </p:spPr>
      </p:pic>
      <p:sp>
        <p:nvSpPr>
          <p:cNvPr id="9" name="pole tekstowe 8">
            <a:extLst>
              <a:ext uri="{FF2B5EF4-FFF2-40B4-BE49-F238E27FC236}">
                <a16:creationId xmlns:a16="http://schemas.microsoft.com/office/drawing/2014/main" id="{3F7E28E1-6432-9CE0-9367-AD2071875748}"/>
              </a:ext>
            </a:extLst>
          </p:cNvPr>
          <p:cNvSpPr txBox="1"/>
          <p:nvPr/>
        </p:nvSpPr>
        <p:spPr>
          <a:xfrm>
            <a:off x="1276" y="2043187"/>
            <a:ext cx="3312368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effectLst/>
                <a:latin typeface="g_d0_f2"/>
              </a:rPr>
              <a:t>Offline (16-months. </a:t>
            </a:r>
            <a:r>
              <a:rPr lang="en-US" dirty="0">
                <a:effectLst/>
                <a:latin typeface="g_d0_f3"/>
              </a:rPr>
              <a:t>N</a:t>
            </a:r>
            <a:r>
              <a:rPr lang="en-US" dirty="0">
                <a:effectLst/>
                <a:latin typeface="g_d0_f2"/>
              </a:rPr>
              <a:t> = 8 865) simulated (MEM, UNN, TEB) and observed (OBS) 30-min flux densities (lines) with interquartile range (shading)</a:t>
            </a:r>
            <a:r>
              <a:rPr lang="en-US" dirty="0"/>
              <a:t> </a:t>
            </a:r>
            <a:br>
              <a:rPr lang="en-US" dirty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5357946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err="1"/>
              <a:t>Ideas</a:t>
            </a:r>
            <a:r>
              <a:rPr lang="pl-PL" dirty="0"/>
              <a:t> for </a:t>
            </a:r>
            <a:r>
              <a:rPr lang="pl-PL" dirty="0" err="1"/>
              <a:t>studies</a:t>
            </a:r>
            <a:r>
              <a:rPr lang="pl-PL" dirty="0"/>
              <a:t>/</a:t>
            </a:r>
            <a:r>
              <a:rPr lang="pl-PL" dirty="0" err="1"/>
              <a:t>implementation</a:t>
            </a:r>
            <a:endParaRPr lang="en-US" dirty="0"/>
          </a:p>
        </p:txBody>
      </p:sp>
      <p:sp>
        <p:nvSpPr>
          <p:cNvPr id="9" name="pole tekstowe 8">
            <a:extLst>
              <a:ext uri="{FF2B5EF4-FFF2-40B4-BE49-F238E27FC236}">
                <a16:creationId xmlns:a16="http://schemas.microsoft.com/office/drawing/2014/main" id="{3F7E28E1-6432-9CE0-9367-AD2071875748}"/>
              </a:ext>
            </a:extLst>
          </p:cNvPr>
          <p:cNvSpPr txBox="1"/>
          <p:nvPr/>
        </p:nvSpPr>
        <p:spPr>
          <a:xfrm>
            <a:off x="1276" y="2043187"/>
            <a:ext cx="3312368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l-PL" dirty="0">
                <a:effectLst/>
                <a:latin typeface="g_d0_f2"/>
              </a:rPr>
              <a:t>Online </a:t>
            </a:r>
            <a:r>
              <a:rPr lang="pl-PL" dirty="0" err="1">
                <a:effectLst/>
                <a:latin typeface="g_d0_f2"/>
              </a:rPr>
              <a:t>simulations</a:t>
            </a:r>
            <a:br>
              <a:rPr lang="en-US" dirty="0"/>
            </a:br>
            <a:endParaRPr lang="en-US" dirty="0"/>
          </a:p>
        </p:txBody>
      </p:sp>
      <p:pic>
        <p:nvPicPr>
          <p:cNvPr id="3" name="Obraz 2">
            <a:extLst>
              <a:ext uri="{FF2B5EF4-FFF2-40B4-BE49-F238E27FC236}">
                <a16:creationId xmlns:a16="http://schemas.microsoft.com/office/drawing/2014/main" id="{796FE03F-9B16-8A10-84BF-719F847C0CB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59992" y="0"/>
            <a:ext cx="7759452" cy="5670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462153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Bias correction and postprocessing</a:t>
            </a:r>
          </a:p>
          <a:p>
            <a:r>
              <a:rPr lang="en-US" dirty="0"/>
              <a:t>Applications</a:t>
            </a:r>
          </a:p>
          <a:p>
            <a:r>
              <a:rPr lang="en-US" dirty="0"/>
              <a:t>ML WG summary</a:t>
            </a:r>
          </a:p>
          <a:p>
            <a:r>
              <a:rPr lang="en-US" dirty="0"/>
              <a:t>Ideas for studies/implementation</a:t>
            </a:r>
          </a:p>
          <a:p>
            <a:pPr lvl="1"/>
            <a:r>
              <a:rPr lang="en-US" b="1" dirty="0">
                <a:solidFill>
                  <a:schemeClr val="accent1"/>
                </a:solidFill>
              </a:rPr>
              <a:t>EPS</a:t>
            </a:r>
          </a:p>
          <a:p>
            <a:pPr lvl="1"/>
            <a:r>
              <a:rPr lang="en-US" b="1" dirty="0">
                <a:solidFill>
                  <a:schemeClr val="accent2"/>
                </a:solidFill>
              </a:rPr>
              <a:t>Deterministic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3934480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Thank you for your attention.</a:t>
            </a:r>
          </a:p>
        </p:txBody>
      </p:sp>
    </p:spTree>
    <p:extLst>
      <p:ext uri="{BB962C8B-B14F-4D97-AF65-F5344CB8AC3E}">
        <p14:creationId xmlns:p14="http://schemas.microsoft.com/office/powerpoint/2010/main" val="397890975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Why we should consider ML?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1"/>
          </p:nvPr>
        </p:nvSpPr>
        <p:spPr>
          <a:xfrm>
            <a:off x="504030" y="972000"/>
            <a:ext cx="9144794" cy="4176000"/>
          </a:xfrm>
        </p:spPr>
        <p:txBody>
          <a:bodyPr>
            <a:normAutofit/>
          </a:bodyPr>
          <a:lstStyle/>
          <a:p>
            <a:r>
              <a:rPr lang="en-US" dirty="0"/>
              <a:t>Relatively easy to publish or find grants/financing</a:t>
            </a:r>
          </a:p>
          <a:p>
            <a:r>
              <a:rPr lang="en-US" dirty="0"/>
              <a:t>Young people can be interested by this subject</a:t>
            </a:r>
          </a:p>
          <a:p>
            <a:r>
              <a:rPr lang="en-US" dirty="0"/>
              <a:t>ML specialist from Universities can help</a:t>
            </a:r>
          </a:p>
          <a:p>
            <a:r>
              <a:rPr lang="en-US" dirty="0"/>
              <a:t>Suitable for GPU machines</a:t>
            </a:r>
          </a:p>
          <a:p>
            <a:r>
              <a:rPr lang="en-US" dirty="0"/>
              <a:t>Plans to use ML</a:t>
            </a:r>
          </a:p>
          <a:p>
            <a:pPr marL="0" indent="0">
              <a:buNone/>
            </a:pPr>
            <a:r>
              <a:rPr lang="en-US" dirty="0"/>
              <a:t>(ACCORD/ECMWF/NOAA)</a:t>
            </a:r>
          </a:p>
        </p:txBody>
      </p:sp>
      <p:pic>
        <p:nvPicPr>
          <p:cNvPr id="3" name="Obraz 2">
            <a:extLst>
              <a:ext uri="{FF2B5EF4-FFF2-40B4-BE49-F238E27FC236}">
                <a16:creationId xmlns:a16="http://schemas.microsoft.com/office/drawing/2014/main" id="{3D4A745D-36A4-360C-54C2-D65C6E0408F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40312" y="2547243"/>
            <a:ext cx="4877280" cy="24402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909219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Why we should consider ML?</a:t>
            </a:r>
          </a:p>
        </p:txBody>
      </p:sp>
      <p:pic>
        <p:nvPicPr>
          <p:cNvPr id="8" name="Obraz 7">
            <a:extLst>
              <a:ext uri="{FF2B5EF4-FFF2-40B4-BE49-F238E27FC236}">
                <a16:creationId xmlns:a16="http://schemas.microsoft.com/office/drawing/2014/main" id="{74247E1D-AE66-F2AD-CB14-129710CA235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32000" y="891059"/>
            <a:ext cx="6230786" cy="410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045668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err="1"/>
              <a:t>Bias</a:t>
            </a:r>
            <a:r>
              <a:rPr lang="pl-PL" dirty="0"/>
              <a:t> </a:t>
            </a:r>
            <a:r>
              <a:rPr lang="pl-PL" dirty="0" err="1"/>
              <a:t>correction</a:t>
            </a:r>
            <a:r>
              <a:rPr lang="pl-PL" dirty="0"/>
              <a:t>/</a:t>
            </a:r>
            <a:r>
              <a:rPr lang="pl-PL" dirty="0" err="1"/>
              <a:t>postprocessing</a:t>
            </a:r>
            <a:endParaRPr lang="en-US" dirty="0"/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1"/>
          </p:nvPr>
        </p:nvSpPr>
        <p:spPr>
          <a:xfrm>
            <a:off x="504030" y="972000"/>
            <a:ext cx="9216802" cy="4176000"/>
          </a:xfrm>
        </p:spPr>
        <p:txBody>
          <a:bodyPr>
            <a:normAutofit/>
          </a:bodyPr>
          <a:lstStyle/>
          <a:p>
            <a:r>
              <a:rPr lang="en-US" dirty="0" err="1"/>
              <a:t>Multimodel</a:t>
            </a:r>
            <a:r>
              <a:rPr lang="en-US" dirty="0"/>
              <a:t> with Random Forest (P. </a:t>
            </a:r>
            <a:r>
              <a:rPr lang="en-US" dirty="0" err="1"/>
              <a:t>Sekula</a:t>
            </a:r>
            <a:r>
              <a:rPr lang="en-US" dirty="0"/>
              <a:t>)</a:t>
            </a:r>
            <a:endParaRPr lang="pl-PL" dirty="0"/>
          </a:p>
          <a:p>
            <a:r>
              <a:rPr lang="pl-PL" dirty="0" err="1"/>
              <a:t>Subgrid</a:t>
            </a:r>
            <a:r>
              <a:rPr lang="pl-PL" dirty="0"/>
              <a:t> wind </a:t>
            </a:r>
            <a:r>
              <a:rPr lang="pl-PL" dirty="0" err="1"/>
              <a:t>speed</a:t>
            </a:r>
            <a:r>
              <a:rPr lang="pl-PL" dirty="0"/>
              <a:t> (A. Simon)</a:t>
            </a:r>
            <a:endParaRPr lang="en-US" dirty="0"/>
          </a:p>
          <a:p>
            <a:r>
              <a:rPr lang="en-US" dirty="0"/>
              <a:t>Numerous publications and implementation around the Word:</a:t>
            </a:r>
          </a:p>
          <a:p>
            <a:pPr marL="0" indent="0">
              <a:buNone/>
            </a:pPr>
            <a:r>
              <a:rPr lang="en-US" dirty="0"/>
              <a:t>Deep Learning for Post-Processing Ensemble Weather Forecasts</a:t>
            </a:r>
            <a:endParaRPr lang="pl-PL" dirty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3" name="Obraz 2">
            <a:extLst>
              <a:ext uri="{FF2B5EF4-FFF2-40B4-BE49-F238E27FC236}">
                <a16:creationId xmlns:a16="http://schemas.microsoft.com/office/drawing/2014/main" id="{642B54B7-E9DF-A688-19D6-F4919204965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3411" y="3664071"/>
            <a:ext cx="8973802" cy="16194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994167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err="1"/>
              <a:t>Bias</a:t>
            </a:r>
            <a:r>
              <a:rPr lang="pl-PL" dirty="0"/>
              <a:t> </a:t>
            </a:r>
            <a:r>
              <a:rPr lang="pl-PL" dirty="0" err="1"/>
              <a:t>correction</a:t>
            </a:r>
            <a:r>
              <a:rPr lang="pl-PL" dirty="0"/>
              <a:t>/</a:t>
            </a:r>
            <a:r>
              <a:rPr lang="pl-PL" dirty="0" err="1"/>
              <a:t>postprocessing</a:t>
            </a:r>
            <a:endParaRPr lang="en-US" dirty="0"/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1"/>
          </p:nvPr>
        </p:nvSpPr>
        <p:spPr>
          <a:xfrm>
            <a:off x="504030" y="972000"/>
            <a:ext cx="9216802" cy="41760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Temperature Forecasting Correction Based on Operational GRAPES-3km Model Using Machine Learning Methods</a:t>
            </a:r>
            <a:endParaRPr lang="pl-PL" dirty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5" name="Obraz 4">
            <a:extLst>
              <a:ext uri="{FF2B5EF4-FFF2-40B4-BE49-F238E27FC236}">
                <a16:creationId xmlns:a16="http://schemas.microsoft.com/office/drawing/2014/main" id="{2C76558A-0E96-0BB2-97A0-89ED8651F18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3755" y="1827164"/>
            <a:ext cx="3906517" cy="3325688"/>
          </a:xfrm>
          <a:prstGeom prst="rect">
            <a:avLst/>
          </a:prstGeom>
        </p:spPr>
      </p:pic>
      <p:pic>
        <p:nvPicPr>
          <p:cNvPr id="8" name="Obraz 7" descr="Obraz zawierający mapa&#10;&#10;Opis wygenerowany automatycznie">
            <a:extLst>
              <a:ext uri="{FF2B5EF4-FFF2-40B4-BE49-F238E27FC236}">
                <a16:creationId xmlns:a16="http://schemas.microsoft.com/office/drawing/2014/main" id="{9E83525C-DE3F-1BEC-3F07-F59BCF4B9AD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60392" y="1748334"/>
            <a:ext cx="2732555" cy="33939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896833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Applications – </a:t>
            </a:r>
            <a:r>
              <a:rPr lang="pl-PL" dirty="0" err="1"/>
              <a:t>weather</a:t>
            </a:r>
            <a:r>
              <a:rPr lang="pl-PL" dirty="0"/>
              <a:t> </a:t>
            </a:r>
            <a:r>
              <a:rPr lang="pl-PL" dirty="0" err="1"/>
              <a:t>fronts</a:t>
            </a:r>
            <a:endParaRPr lang="en-US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274320" lvl="1" indent="0">
              <a:buNone/>
            </a:pPr>
            <a:r>
              <a:rPr lang="en-US" dirty="0"/>
              <a:t>Machine Learning-Based Front Detection in Central Europe </a:t>
            </a:r>
          </a:p>
          <a:p>
            <a:pPr marL="274320" lvl="1" indent="0">
              <a:buNone/>
            </a:pPr>
            <a:endParaRPr lang="en-US" dirty="0"/>
          </a:p>
        </p:txBody>
      </p:sp>
      <p:pic>
        <p:nvPicPr>
          <p:cNvPr id="5" name="Obraz 4">
            <a:extLst>
              <a:ext uri="{FF2B5EF4-FFF2-40B4-BE49-F238E27FC236}">
                <a16:creationId xmlns:a16="http://schemas.microsoft.com/office/drawing/2014/main" id="{98646325-81B4-ADAE-44E7-DA65A8F8686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2149" y="1971179"/>
            <a:ext cx="3447763" cy="2567190"/>
          </a:xfrm>
          <a:prstGeom prst="rect">
            <a:avLst/>
          </a:prstGeom>
        </p:spPr>
      </p:pic>
      <p:pic>
        <p:nvPicPr>
          <p:cNvPr id="7" name="Obraz 6">
            <a:extLst>
              <a:ext uri="{FF2B5EF4-FFF2-40B4-BE49-F238E27FC236}">
                <a16:creationId xmlns:a16="http://schemas.microsoft.com/office/drawing/2014/main" id="{FBEF783D-19E9-44F1-CB3A-2820A4FAE44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6336" y="1657116"/>
            <a:ext cx="4594003" cy="31953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52928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Applications – </a:t>
            </a:r>
            <a:r>
              <a:rPr lang="pl-PL" dirty="0" err="1"/>
              <a:t>renewable</a:t>
            </a:r>
            <a:r>
              <a:rPr lang="pl-PL" dirty="0"/>
              <a:t> </a:t>
            </a:r>
            <a:r>
              <a:rPr lang="pl-PL" dirty="0" err="1"/>
              <a:t>energy</a:t>
            </a:r>
            <a:endParaRPr lang="en-US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Day-Ahead Wind Power Forecasting in Poland Based on Numerical Weather Prediction 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5" name="Obraz 4">
            <a:extLst>
              <a:ext uri="{FF2B5EF4-FFF2-40B4-BE49-F238E27FC236}">
                <a16:creationId xmlns:a16="http://schemas.microsoft.com/office/drawing/2014/main" id="{72EA1F67-86D5-2D76-2D2F-C1AADFD1862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3237" y="2181447"/>
            <a:ext cx="4321051" cy="2105530"/>
          </a:xfrm>
          <a:prstGeom prst="rect">
            <a:avLst/>
          </a:prstGeom>
        </p:spPr>
      </p:pic>
      <p:pic>
        <p:nvPicPr>
          <p:cNvPr id="7" name="Obraz 6">
            <a:extLst>
              <a:ext uri="{FF2B5EF4-FFF2-40B4-BE49-F238E27FC236}">
                <a16:creationId xmlns:a16="http://schemas.microsoft.com/office/drawing/2014/main" id="{A27D2AD3-3AD1-C79B-B870-D6EDBB8EA92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11287" y="1697087"/>
            <a:ext cx="4064513" cy="3074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184502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Applications – </a:t>
            </a:r>
            <a:r>
              <a:rPr lang="pl-PL" dirty="0" err="1"/>
              <a:t>renewable</a:t>
            </a:r>
            <a:r>
              <a:rPr lang="pl-PL" dirty="0"/>
              <a:t> </a:t>
            </a:r>
            <a:r>
              <a:rPr lang="pl-PL" dirty="0" err="1"/>
              <a:t>energy</a:t>
            </a:r>
            <a:endParaRPr lang="en-US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Comparison of power curve and ML forecasts</a:t>
            </a:r>
          </a:p>
          <a:p>
            <a:r>
              <a:rPr lang="en-US" dirty="0"/>
              <a:t>2 months of 10 minute data from wind farm</a:t>
            </a:r>
          </a:p>
          <a:p>
            <a:r>
              <a:rPr lang="en-US" dirty="0"/>
              <a:t>ALARO forecasts </a:t>
            </a:r>
          </a:p>
        </p:txBody>
      </p:sp>
      <p:graphicFrame>
        <p:nvGraphicFramePr>
          <p:cNvPr id="6" name="Tabela 5">
            <a:extLst>
              <a:ext uri="{FF2B5EF4-FFF2-40B4-BE49-F238E27FC236}">
                <a16:creationId xmlns:a16="http://schemas.microsoft.com/office/drawing/2014/main" id="{06E105E6-851E-5054-6EEF-3ADAFA39F7E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20024011"/>
              </p:ext>
            </p:extLst>
          </p:nvPr>
        </p:nvGraphicFramePr>
        <p:xfrm>
          <a:off x="1007864" y="3411339"/>
          <a:ext cx="7033260" cy="1463040"/>
        </p:xfrm>
        <a:graphic>
          <a:graphicData uri="http://schemas.openxmlformats.org/drawingml/2006/table">
            <a:tbl>
              <a:tblPr/>
              <a:tblGrid>
                <a:gridCol w="2951839">
                  <a:extLst>
                    <a:ext uri="{9D8B030D-6E8A-4147-A177-3AD203B41FA5}">
                      <a16:colId xmlns:a16="http://schemas.microsoft.com/office/drawing/2014/main" val="1637171943"/>
                    </a:ext>
                  </a:extLst>
                </a:gridCol>
                <a:gridCol w="591461">
                  <a:extLst>
                    <a:ext uri="{9D8B030D-6E8A-4147-A177-3AD203B41FA5}">
                      <a16:colId xmlns:a16="http://schemas.microsoft.com/office/drawing/2014/main" val="35503247"/>
                    </a:ext>
                  </a:extLst>
                </a:gridCol>
                <a:gridCol w="774034">
                  <a:extLst>
                    <a:ext uri="{9D8B030D-6E8A-4147-A177-3AD203B41FA5}">
                      <a16:colId xmlns:a16="http://schemas.microsoft.com/office/drawing/2014/main" val="871715766"/>
                    </a:ext>
                  </a:extLst>
                </a:gridCol>
                <a:gridCol w="1306226">
                  <a:extLst>
                    <a:ext uri="{9D8B030D-6E8A-4147-A177-3AD203B41FA5}">
                      <a16:colId xmlns:a16="http://schemas.microsoft.com/office/drawing/2014/main" val="2117048336"/>
                    </a:ext>
                  </a:extLst>
                </a:gridCol>
                <a:gridCol w="1409700">
                  <a:extLst>
                    <a:ext uri="{9D8B030D-6E8A-4147-A177-3AD203B41FA5}">
                      <a16:colId xmlns:a16="http://schemas.microsoft.com/office/drawing/2014/main" val="2513655322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l" fontAlgn="auto"/>
                      <a:r>
                        <a:rPr lang="en-US" sz="1800" b="0" i="0" u="none" strike="noStrike" noProof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​</a:t>
                      </a:r>
                    </a:p>
                  </a:txBody>
                  <a:tcPr>
                    <a:lnL w="79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9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9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3774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ase"/>
                      <a:r>
                        <a:rPr lang="en-US" sz="1800" b="1" i="0" noProof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r​</a:t>
                      </a:r>
                      <a:endParaRPr lang="en-US" b="1" i="0" noProof="0">
                        <a:solidFill>
                          <a:srgbClr val="FFFFFF"/>
                        </a:solidFill>
                        <a:effectLst/>
                      </a:endParaRPr>
                    </a:p>
                  </a:txBody>
                  <a:tcPr>
                    <a:lnL w="79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9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9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3774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ase"/>
                      <a:r>
                        <a:rPr lang="en-US" sz="1800" b="1" i="0" noProof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MAPE​</a:t>
                      </a:r>
                      <a:endParaRPr lang="en-US" b="1" i="0" noProof="0">
                        <a:solidFill>
                          <a:srgbClr val="FFFFFF"/>
                        </a:solidFill>
                        <a:effectLst/>
                      </a:endParaRPr>
                    </a:p>
                  </a:txBody>
                  <a:tcPr>
                    <a:lnL w="79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9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9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3774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ase"/>
                      <a:r>
                        <a:rPr lang="en-US" sz="1800" b="1" i="0" noProof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BIAS​ [kW]</a:t>
                      </a:r>
                      <a:endParaRPr lang="en-US" b="1" i="0" noProof="0">
                        <a:solidFill>
                          <a:srgbClr val="FFFFFF"/>
                        </a:solidFill>
                        <a:effectLst/>
                      </a:endParaRPr>
                    </a:p>
                  </a:txBody>
                  <a:tcPr>
                    <a:lnL w="79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9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9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3774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ase"/>
                      <a:r>
                        <a:rPr lang="en-US" sz="1800" b="1" i="0" noProof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RMSE​ [kW]</a:t>
                      </a:r>
                      <a:endParaRPr lang="en-US" b="1" i="0" noProof="0">
                        <a:solidFill>
                          <a:srgbClr val="FFFFFF"/>
                        </a:solidFill>
                        <a:effectLst/>
                      </a:endParaRPr>
                    </a:p>
                  </a:txBody>
                  <a:tcPr>
                    <a:lnL w="79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9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9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3774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DD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98044607"/>
                  </a:ext>
                </a:extLst>
              </a:tr>
              <a:tr h="289560">
                <a:tc>
                  <a:txBody>
                    <a:bodyPr/>
                    <a:lstStyle/>
                    <a:p>
                      <a:pPr algn="l" fontAlgn="base"/>
                      <a:r>
                        <a:rPr lang="en-US" sz="1800" b="0" i="0" u="none" strike="noStrike" noProof="0" dirty="0">
                          <a:solidFill>
                            <a:srgbClr val="435E5C"/>
                          </a:solidFill>
                          <a:effectLst/>
                          <a:latin typeface="Calibri" panose="020F0502020204030204" pitchFamily="34" charset="0"/>
                        </a:rPr>
                        <a:t>Power curve (measurements)</a:t>
                      </a:r>
                      <a:r>
                        <a:rPr lang="en-US" sz="1800" b="0" i="0" noProof="0" dirty="0">
                          <a:solidFill>
                            <a:srgbClr val="435E5C"/>
                          </a:solidFill>
                          <a:effectLst/>
                          <a:latin typeface="Calibri" panose="020F0502020204030204" pitchFamily="34" charset="0"/>
                        </a:rPr>
                        <a:t>​</a:t>
                      </a:r>
                      <a:endParaRPr lang="en-US" b="0" i="0" noProof="0" dirty="0">
                        <a:solidFill>
                          <a:srgbClr val="435E5C"/>
                        </a:solidFill>
                        <a:effectLst/>
                      </a:endParaRPr>
                    </a:p>
                  </a:txBody>
                  <a:tcPr>
                    <a:lnL w="79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9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3774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9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ase"/>
                      <a:r>
                        <a:rPr lang="en-US" sz="1800" b="0" i="0" noProof="0">
                          <a:solidFill>
                            <a:srgbClr val="435E5C"/>
                          </a:solidFill>
                          <a:effectLst/>
                          <a:latin typeface="Calibri" panose="020F0502020204030204" pitchFamily="34" charset="0"/>
                        </a:rPr>
                        <a:t>0.99​</a:t>
                      </a:r>
                      <a:endParaRPr lang="en-US" b="0" i="0" noProof="0">
                        <a:solidFill>
                          <a:srgbClr val="435E5C"/>
                        </a:solidFill>
                        <a:effectLst/>
                      </a:endParaRPr>
                    </a:p>
                  </a:txBody>
                  <a:tcPr>
                    <a:lnL w="79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9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3774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9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ase"/>
                      <a:r>
                        <a:rPr lang="en-US" sz="1800" b="0" i="0" noProof="0">
                          <a:solidFill>
                            <a:srgbClr val="435E5C"/>
                          </a:solidFill>
                          <a:effectLst/>
                          <a:latin typeface="Calibri" panose="020F0502020204030204" pitchFamily="34" charset="0"/>
                        </a:rPr>
                        <a:t>0.24​</a:t>
                      </a:r>
                      <a:endParaRPr lang="en-US" b="0" i="0" noProof="0">
                        <a:solidFill>
                          <a:srgbClr val="435E5C"/>
                        </a:solidFill>
                        <a:effectLst/>
                      </a:endParaRPr>
                    </a:p>
                  </a:txBody>
                  <a:tcPr>
                    <a:lnL w="79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9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3774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9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ase"/>
                      <a:r>
                        <a:rPr lang="en-US" sz="1800" b="0" i="0" noProof="0">
                          <a:solidFill>
                            <a:srgbClr val="435E5C"/>
                          </a:solidFill>
                          <a:effectLst/>
                          <a:latin typeface="Calibri" panose="020F0502020204030204" pitchFamily="34" charset="0"/>
                        </a:rPr>
                        <a:t>69​</a:t>
                      </a:r>
                      <a:endParaRPr lang="en-US" b="0" i="0" noProof="0">
                        <a:solidFill>
                          <a:srgbClr val="435E5C"/>
                        </a:solidFill>
                        <a:effectLst/>
                      </a:endParaRPr>
                    </a:p>
                  </a:txBody>
                  <a:tcPr>
                    <a:lnL w="79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9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3774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9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ase"/>
                      <a:r>
                        <a:rPr lang="en-US" sz="1800" b="0" i="0" noProof="0">
                          <a:solidFill>
                            <a:srgbClr val="435E5C"/>
                          </a:solidFill>
                          <a:effectLst/>
                          <a:latin typeface="Calibri" panose="020F0502020204030204" pitchFamily="34" charset="0"/>
                        </a:rPr>
                        <a:t>135​</a:t>
                      </a:r>
                      <a:endParaRPr lang="en-US" b="0" i="0" noProof="0">
                        <a:solidFill>
                          <a:srgbClr val="435E5C"/>
                        </a:solidFill>
                        <a:effectLst/>
                      </a:endParaRPr>
                    </a:p>
                  </a:txBody>
                  <a:tcPr>
                    <a:lnL w="79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9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3774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9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73501098"/>
                  </a:ext>
                </a:extLst>
              </a:tr>
              <a:tr h="289560">
                <a:tc>
                  <a:txBody>
                    <a:bodyPr/>
                    <a:lstStyle/>
                    <a:p>
                      <a:pPr algn="l" fontAlgn="base"/>
                      <a:r>
                        <a:rPr lang="en-US" sz="1800" b="0" i="0" u="none" strike="noStrike" noProof="0" dirty="0">
                          <a:solidFill>
                            <a:srgbClr val="435E5C"/>
                          </a:solidFill>
                          <a:effectLst/>
                          <a:latin typeface="Calibri" panose="020F0502020204030204" pitchFamily="34" charset="0"/>
                        </a:rPr>
                        <a:t>Random Forest (forecast) </a:t>
                      </a:r>
                      <a:r>
                        <a:rPr lang="en-US" sz="1800" b="0" i="0" noProof="0" dirty="0">
                          <a:solidFill>
                            <a:srgbClr val="435E5C"/>
                          </a:solidFill>
                          <a:effectLst/>
                          <a:latin typeface="Calibri" panose="020F0502020204030204" pitchFamily="34" charset="0"/>
                        </a:rPr>
                        <a:t>​</a:t>
                      </a:r>
                      <a:endParaRPr lang="en-US" b="0" i="0" noProof="0" dirty="0">
                        <a:solidFill>
                          <a:srgbClr val="435E5C"/>
                        </a:solidFill>
                        <a:effectLst/>
                      </a:endParaRPr>
                    </a:p>
                  </a:txBody>
                  <a:tcPr>
                    <a:lnL w="79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9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9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9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ase"/>
                      <a:r>
                        <a:rPr lang="en-US" sz="1800" b="0" i="0" noProof="0">
                          <a:solidFill>
                            <a:srgbClr val="435E5C"/>
                          </a:solidFill>
                          <a:effectLst/>
                          <a:latin typeface="Calibri" panose="020F0502020204030204" pitchFamily="34" charset="0"/>
                        </a:rPr>
                        <a:t>0.95​</a:t>
                      </a:r>
                      <a:endParaRPr lang="en-US" b="0" i="0" noProof="0">
                        <a:solidFill>
                          <a:srgbClr val="435E5C"/>
                        </a:solidFill>
                        <a:effectLst/>
                      </a:endParaRPr>
                    </a:p>
                  </a:txBody>
                  <a:tcPr>
                    <a:lnL w="79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9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9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9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ase"/>
                      <a:r>
                        <a:rPr lang="en-US" sz="1800" b="0" i="0" noProof="0">
                          <a:solidFill>
                            <a:srgbClr val="435E5C"/>
                          </a:solidFill>
                          <a:effectLst/>
                          <a:latin typeface="Calibri" panose="020F0502020204030204" pitchFamily="34" charset="0"/>
                        </a:rPr>
                        <a:t>0.25​</a:t>
                      </a:r>
                      <a:endParaRPr lang="en-US" b="0" i="0" noProof="0">
                        <a:solidFill>
                          <a:srgbClr val="435E5C"/>
                        </a:solidFill>
                        <a:effectLst/>
                      </a:endParaRPr>
                    </a:p>
                  </a:txBody>
                  <a:tcPr>
                    <a:lnL w="79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9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9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9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ase"/>
                      <a:r>
                        <a:rPr lang="en-US" sz="1800" b="0" i="0" noProof="0">
                          <a:solidFill>
                            <a:srgbClr val="435E5C"/>
                          </a:solidFill>
                          <a:effectLst/>
                          <a:latin typeface="Calibri" panose="020F0502020204030204" pitchFamily="34" charset="0"/>
                        </a:rPr>
                        <a:t>-12​</a:t>
                      </a:r>
                      <a:endParaRPr lang="en-US" b="0" i="0" noProof="0">
                        <a:solidFill>
                          <a:srgbClr val="435E5C"/>
                        </a:solidFill>
                        <a:effectLst/>
                      </a:endParaRPr>
                    </a:p>
                  </a:txBody>
                  <a:tcPr>
                    <a:lnL w="79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9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9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9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ase"/>
                      <a:r>
                        <a:rPr lang="en-US" sz="1800" b="0" i="0" noProof="0">
                          <a:solidFill>
                            <a:srgbClr val="435E5C"/>
                          </a:solidFill>
                          <a:effectLst/>
                          <a:latin typeface="Calibri" panose="020F0502020204030204" pitchFamily="34" charset="0"/>
                        </a:rPr>
                        <a:t>216​</a:t>
                      </a:r>
                      <a:endParaRPr lang="en-US" b="0" i="0" noProof="0">
                        <a:solidFill>
                          <a:srgbClr val="435E5C"/>
                        </a:solidFill>
                        <a:effectLst/>
                      </a:endParaRPr>
                    </a:p>
                  </a:txBody>
                  <a:tcPr>
                    <a:lnL w="79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9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9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9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06265912"/>
                  </a:ext>
                </a:extLst>
              </a:tr>
              <a:tr h="289560">
                <a:tc>
                  <a:txBody>
                    <a:bodyPr/>
                    <a:lstStyle/>
                    <a:p>
                      <a:pPr algn="l" fontAlgn="base"/>
                      <a:r>
                        <a:rPr lang="en-US" sz="1800" b="0" i="0" u="none" strike="noStrike" noProof="0">
                          <a:solidFill>
                            <a:srgbClr val="435E5C"/>
                          </a:solidFill>
                          <a:effectLst/>
                          <a:latin typeface="Calibri" panose="020F0502020204030204" pitchFamily="34" charset="0"/>
                        </a:rPr>
                        <a:t>Power curve (forecast)</a:t>
                      </a:r>
                      <a:r>
                        <a:rPr lang="en-US" sz="1800" b="0" i="0" noProof="0">
                          <a:solidFill>
                            <a:srgbClr val="435E5C"/>
                          </a:solidFill>
                          <a:effectLst/>
                          <a:latin typeface="Calibri" panose="020F0502020204030204" pitchFamily="34" charset="0"/>
                        </a:rPr>
                        <a:t>​</a:t>
                      </a:r>
                      <a:endParaRPr lang="en-US" b="0" i="0" noProof="0">
                        <a:solidFill>
                          <a:srgbClr val="435E5C"/>
                        </a:solidFill>
                        <a:effectLst/>
                      </a:endParaRPr>
                    </a:p>
                  </a:txBody>
                  <a:tcPr>
                    <a:lnL w="79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9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9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9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ase"/>
                      <a:r>
                        <a:rPr lang="en-US" sz="1800" b="0" i="0" noProof="0">
                          <a:solidFill>
                            <a:srgbClr val="435E5C"/>
                          </a:solidFill>
                          <a:effectLst/>
                          <a:latin typeface="Calibri" panose="020F0502020204030204" pitchFamily="34" charset="0"/>
                        </a:rPr>
                        <a:t>0.77​</a:t>
                      </a:r>
                      <a:endParaRPr lang="en-US" b="0" i="0" noProof="0">
                        <a:solidFill>
                          <a:srgbClr val="435E5C"/>
                        </a:solidFill>
                        <a:effectLst/>
                      </a:endParaRPr>
                    </a:p>
                  </a:txBody>
                  <a:tcPr>
                    <a:lnL w="79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9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9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9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ase"/>
                      <a:r>
                        <a:rPr lang="en-US" sz="1800" b="0" i="0" noProof="0">
                          <a:solidFill>
                            <a:srgbClr val="435E5C"/>
                          </a:solidFill>
                          <a:effectLst/>
                          <a:latin typeface="Calibri" panose="020F0502020204030204" pitchFamily="34" charset="0"/>
                        </a:rPr>
                        <a:t>1.54​</a:t>
                      </a:r>
                      <a:endParaRPr lang="en-US" b="0" i="0" noProof="0">
                        <a:solidFill>
                          <a:srgbClr val="435E5C"/>
                        </a:solidFill>
                        <a:effectLst/>
                      </a:endParaRPr>
                    </a:p>
                  </a:txBody>
                  <a:tcPr>
                    <a:lnL w="79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9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9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9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ase"/>
                      <a:r>
                        <a:rPr lang="en-US" sz="1800" b="0" i="0" noProof="0">
                          <a:solidFill>
                            <a:srgbClr val="435E5C"/>
                          </a:solidFill>
                          <a:effectLst/>
                          <a:latin typeface="Calibri" panose="020F0502020204030204" pitchFamily="34" charset="0"/>
                        </a:rPr>
                        <a:t>137​</a:t>
                      </a:r>
                      <a:endParaRPr lang="en-US" b="0" i="0" noProof="0">
                        <a:solidFill>
                          <a:srgbClr val="435E5C"/>
                        </a:solidFill>
                        <a:effectLst/>
                      </a:endParaRPr>
                    </a:p>
                  </a:txBody>
                  <a:tcPr>
                    <a:lnL w="79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9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9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9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ase"/>
                      <a:r>
                        <a:rPr lang="en-US" sz="1800" b="0" i="0" noProof="0" dirty="0">
                          <a:solidFill>
                            <a:srgbClr val="435E5C"/>
                          </a:solidFill>
                          <a:effectLst/>
                          <a:latin typeface="Calibri" panose="020F0502020204030204" pitchFamily="34" charset="0"/>
                        </a:rPr>
                        <a:t>478​</a:t>
                      </a:r>
                      <a:endParaRPr lang="en-US" b="0" i="0" noProof="0" dirty="0">
                        <a:solidFill>
                          <a:srgbClr val="435E5C"/>
                        </a:solidFill>
                        <a:effectLst/>
                      </a:endParaRPr>
                    </a:p>
                  </a:txBody>
                  <a:tcPr>
                    <a:lnL w="79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9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9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9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4717416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28993081"/>
      </p:ext>
    </p:extLst>
  </p:cSld>
  <p:clrMapOvr>
    <a:masterClrMapping/>
  </p:clrMapOvr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0.jpeg"/></Relationships>
</file>

<file path=ppt/theme/theme1.xml><?xml version="1.0" encoding="utf-8"?>
<a:theme xmlns:a="http://schemas.openxmlformats.org/drawingml/2006/main" name="LACE_title">
  <a:themeElements>
    <a:clrScheme name="LACE_colors_v2">
      <a:dk1>
        <a:sysClr val="windowText" lastClr="000000"/>
      </a:dk1>
      <a:lt1>
        <a:sysClr val="window" lastClr="FFFFFF"/>
      </a:lt1>
      <a:dk2>
        <a:srgbClr val="000000"/>
      </a:dk2>
      <a:lt2>
        <a:srgbClr val="FFFFFF"/>
      </a:lt2>
      <a:accent1>
        <a:srgbClr val="0762C8"/>
      </a:accent1>
      <a:accent2>
        <a:srgbClr val="009DD9"/>
      </a:accent2>
      <a:accent3>
        <a:srgbClr val="7F7F7F"/>
      </a:accent3>
      <a:accent4>
        <a:srgbClr val="0762C8"/>
      </a:accent4>
      <a:accent5>
        <a:srgbClr val="009DD9"/>
      </a:accent5>
      <a:accent6>
        <a:srgbClr val="FF0000"/>
      </a:accent6>
      <a:hlink>
        <a:srgbClr val="F49100"/>
      </a:hlink>
      <a:folHlink>
        <a:srgbClr val="85DFD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LACE content">
  <a:themeElements>
    <a:clrScheme name="LACE_colors_v2">
      <a:dk1>
        <a:sysClr val="windowText" lastClr="000000"/>
      </a:dk1>
      <a:lt1>
        <a:sysClr val="window" lastClr="FFFFFF"/>
      </a:lt1>
      <a:dk2>
        <a:srgbClr val="000000"/>
      </a:dk2>
      <a:lt2>
        <a:srgbClr val="FFFFFF"/>
      </a:lt2>
      <a:accent1>
        <a:srgbClr val="0762C8"/>
      </a:accent1>
      <a:accent2>
        <a:srgbClr val="009DD9"/>
      </a:accent2>
      <a:accent3>
        <a:srgbClr val="7F7F7F"/>
      </a:accent3>
      <a:accent4>
        <a:srgbClr val="0762C8"/>
      </a:accent4>
      <a:accent5>
        <a:srgbClr val="009DD9"/>
      </a:accent5>
      <a:accent6>
        <a:srgbClr val="FF0000"/>
      </a:accent6>
      <a:hlink>
        <a:srgbClr val="F49100"/>
      </a:hlink>
      <a:folHlink>
        <a:srgbClr val="85DFD0"/>
      </a:folHlink>
    </a:clrScheme>
    <a:fontScheme name="Okeanos">
      <a:majorFont>
        <a:latin typeface="Bookman Old Style"/>
        <a:ea typeface=""/>
        <a:cs typeface=""/>
        <a:font script="Grek" typeface="Cambria"/>
        <a:font script="Cyrl" typeface="Cambria"/>
        <a:font script="Jpan" typeface="HG明朝E"/>
        <a:font script="Hang" typeface="돋움"/>
        <a:font script="Hans" typeface="宋体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ill Sans MT"/>
        <a:ea typeface=""/>
        <a:cs typeface=""/>
        <a:font script="Grek" typeface="Calibri"/>
        <a:font script="Cyrl" typeface="Calibri"/>
        <a:font script="Jpan" typeface="ＭＳ Ｐゴシック"/>
        <a:font script="Hang" typeface="맑은 고딕"/>
        <a:font script="Hans" typeface="华文新魏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keanos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00000"/>
              </a:schemeClr>
            </a:gs>
            <a:gs pos="30000">
              <a:schemeClr val="phClr">
                <a:tint val="61000"/>
                <a:satMod val="200000"/>
              </a:schemeClr>
            </a:gs>
            <a:gs pos="45000">
              <a:schemeClr val="phClr">
                <a:tint val="66000"/>
                <a:satMod val="200000"/>
              </a:schemeClr>
            </a:gs>
            <a:gs pos="55000">
              <a:schemeClr val="phClr">
                <a:tint val="66000"/>
                <a:satMod val="200000"/>
              </a:schemeClr>
            </a:gs>
            <a:gs pos="73000">
              <a:schemeClr val="phClr">
                <a:tint val="61000"/>
                <a:satMod val="200000"/>
              </a:schemeClr>
            </a:gs>
            <a:gs pos="100000">
              <a:schemeClr val="phClr">
                <a:tint val="45000"/>
                <a:satMod val="20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3000"/>
              </a:schemeClr>
            </a:gs>
            <a:gs pos="30000">
              <a:schemeClr val="phClr">
                <a:shade val="90000"/>
                <a:satMod val="110000"/>
              </a:schemeClr>
            </a:gs>
            <a:gs pos="45000">
              <a:schemeClr val="phClr">
                <a:shade val="100000"/>
                <a:satMod val="118000"/>
              </a:schemeClr>
            </a:gs>
            <a:gs pos="55000">
              <a:schemeClr val="phClr">
                <a:shade val="100000"/>
                <a:satMod val="118000"/>
              </a:schemeClr>
            </a:gs>
            <a:gs pos="73000">
              <a:schemeClr val="phClr">
                <a:shade val="90000"/>
                <a:satMod val="110000"/>
              </a:schemeClr>
            </a:gs>
            <a:gs pos="100000">
              <a:schemeClr val="phClr">
                <a:shade val="63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30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balanced" dir="t">
              <a:rot lat="0" lon="0" rev="0"/>
            </a:lightRig>
          </a:scene3d>
          <a:sp3d prstMaterial="matte">
            <a:bevelT w="0" h="0"/>
            <a:contourClr>
              <a:schemeClr val="phClr">
                <a:tint val="100000"/>
                <a:shade val="100000"/>
                <a:hueMod val="100000"/>
                <a:satMod val="100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50000"/>
              </a:srgbClr>
            </a:outerShdw>
          </a:effectLst>
          <a:scene3d>
            <a:camera prst="orthographicFront" fov="0">
              <a:rot lat="0" lon="0" rev="0"/>
            </a:camera>
            <a:lightRig rig="soft" dir="t">
              <a:rot lat="0" lon="0" rev="2700000"/>
            </a:lightRig>
          </a:scene3d>
          <a:sp3d prstMaterial="matte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60000"/>
                <a:satMod val="300000"/>
              </a:schemeClr>
            </a:gs>
            <a:gs pos="30000">
              <a:schemeClr val="phClr">
                <a:shade val="80000"/>
                <a:satMod val="230000"/>
              </a:schemeClr>
            </a:gs>
            <a:gs pos="100000">
              <a:schemeClr val="phClr">
                <a:tint val="97000"/>
                <a:satMod val="22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6000"/>
                <a:satMod val="120000"/>
              </a:schemeClr>
              <a:schemeClr val="phClr">
                <a:tint val="90000"/>
              </a:schemeClr>
            </a:duotone>
          </a:blip>
          <a:tile tx="0" ty="0" sx="35000" sy="40000" flip="x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Template_LACE-PPT_new</Template>
  <TotalTime>8763</TotalTime>
  <Words>586</Words>
  <Application>Microsoft Office PowerPoint</Application>
  <PresentationFormat>Niestandardowy</PresentationFormat>
  <Paragraphs>98</Paragraphs>
  <Slides>20</Slides>
  <Notes>2</Notes>
  <HiddenSlides>0</HiddenSlides>
  <MMClips>0</MMClips>
  <ScaleCrop>false</ScaleCrop>
  <HeadingPairs>
    <vt:vector size="6" baseType="variant">
      <vt:variant>
        <vt:lpstr>Używane czcionki</vt:lpstr>
      </vt:variant>
      <vt:variant>
        <vt:i4>10</vt:i4>
      </vt:variant>
      <vt:variant>
        <vt:lpstr>Motyw</vt:lpstr>
      </vt:variant>
      <vt:variant>
        <vt:i4>2</vt:i4>
      </vt:variant>
      <vt:variant>
        <vt:lpstr>Tytuły slajdów</vt:lpstr>
      </vt:variant>
      <vt:variant>
        <vt:i4>20</vt:i4>
      </vt:variant>
    </vt:vector>
  </HeadingPairs>
  <TitlesOfParts>
    <vt:vector size="32" baseType="lpstr">
      <vt:lpstr>Arial</vt:lpstr>
      <vt:lpstr>Calibri</vt:lpstr>
      <vt:lpstr>CMR10</vt:lpstr>
      <vt:lpstr>DejaVuSans</vt:lpstr>
      <vt:lpstr>g_d0_f2</vt:lpstr>
      <vt:lpstr>g_d0_f3</vt:lpstr>
      <vt:lpstr>Gill Sans MT</vt:lpstr>
      <vt:lpstr>Palatino Linotype</vt:lpstr>
      <vt:lpstr>Wingdings</vt:lpstr>
      <vt:lpstr>Wingdings 3</vt:lpstr>
      <vt:lpstr>LACE_title</vt:lpstr>
      <vt:lpstr>LACE content</vt:lpstr>
      <vt:lpstr>Possible use of machine learning techniques in ALARO</vt:lpstr>
      <vt:lpstr>Prezentacja programu PowerPoint</vt:lpstr>
      <vt:lpstr>Why we should consider ML?</vt:lpstr>
      <vt:lpstr>Why we should consider ML?</vt:lpstr>
      <vt:lpstr>Bias correction/postprocessing</vt:lpstr>
      <vt:lpstr>Bias correction/postprocessing</vt:lpstr>
      <vt:lpstr>Applications – weather fronts</vt:lpstr>
      <vt:lpstr>Applications – renewable energy</vt:lpstr>
      <vt:lpstr>Applications – renewable energy</vt:lpstr>
      <vt:lpstr>Applications – extreme events (copula)</vt:lpstr>
      <vt:lpstr>Applications – circulation types with CNN</vt:lpstr>
      <vt:lpstr>Applications – replace NWP completely?</vt:lpstr>
      <vt:lpstr>ML WG summary</vt:lpstr>
      <vt:lpstr>Ideas for studies/implementation</vt:lpstr>
      <vt:lpstr>Ideas for studies/implementation</vt:lpstr>
      <vt:lpstr>Ideas for studies/implementation</vt:lpstr>
      <vt:lpstr>Ideas for studies/implementation</vt:lpstr>
      <vt:lpstr>Ideas for studies/implementation</vt:lpstr>
      <vt:lpstr>Ideas for studies/implementation</vt:lpstr>
      <vt:lpstr>Thank you for your attention.</vt:lpstr>
    </vt:vector>
  </TitlesOfParts>
  <Company>ZAMG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RC LACE</dc:title>
  <dc:subject>EWGLAM overview talk</dc:subject>
  <dc:creator>Sigl Andrea</dc:creator>
  <dc:description/>
  <cp:lastModifiedBy>Bogdan Bochenek</cp:lastModifiedBy>
  <cp:revision>547</cp:revision>
  <dcterms:created xsi:type="dcterms:W3CDTF">2017-03-29T08:08:57Z</dcterms:created>
  <dcterms:modified xsi:type="dcterms:W3CDTF">2022-06-14T11:26:02Z</dcterms:modified>
  <dc:language>en-GB</dc:languag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ppVersion">
    <vt:lpwstr>14.0000</vt:lpwstr>
  </property>
  <property fmtid="{D5CDD505-2E9C-101B-9397-08002B2CF9AE}" pid="3" name="Company">
    <vt:lpwstr>ZAMG</vt:lpwstr>
  </property>
  <property fmtid="{D5CDD505-2E9C-101B-9397-08002B2CF9AE}" pid="4" name="HiddenSlides">
    <vt:i4>0</vt:i4>
  </property>
  <property fmtid="{D5CDD505-2E9C-101B-9397-08002B2CF9AE}" pid="5" name="HyperlinksChanged">
    <vt:bool>false</vt:bool>
  </property>
  <property fmtid="{D5CDD505-2E9C-101B-9397-08002B2CF9AE}" pid="6" name="LinksUpToDate">
    <vt:bool>false</vt:bool>
  </property>
  <property fmtid="{D5CDD505-2E9C-101B-9397-08002B2CF9AE}" pid="7" name="MMClips">
    <vt:i4>0</vt:i4>
  </property>
  <property fmtid="{D5CDD505-2E9C-101B-9397-08002B2CF9AE}" pid="8" name="Notes">
    <vt:i4>0</vt:i4>
  </property>
  <property fmtid="{D5CDD505-2E9C-101B-9397-08002B2CF9AE}" pid="9" name="PresentationFormat">
    <vt:lpwstr>Bildschirmpräsentation (4:3)</vt:lpwstr>
  </property>
  <property fmtid="{D5CDD505-2E9C-101B-9397-08002B2CF9AE}" pid="10" name="ScaleCrop">
    <vt:bool>false</vt:bool>
  </property>
  <property fmtid="{D5CDD505-2E9C-101B-9397-08002B2CF9AE}" pid="11" name="ShareDoc">
    <vt:bool>false</vt:bool>
  </property>
  <property fmtid="{D5CDD505-2E9C-101B-9397-08002B2CF9AE}" pid="12" name="Slides">
    <vt:i4>2</vt:i4>
  </property>
</Properties>
</file>