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  <p:sldMasterId id="2147483727" r:id="rId2"/>
  </p:sldMasterIdLst>
  <p:notesMasterIdLst>
    <p:notesMasterId r:id="rId18"/>
  </p:notesMasterIdLst>
  <p:sldIdLst>
    <p:sldId id="260" r:id="rId3"/>
    <p:sldId id="267" r:id="rId4"/>
    <p:sldId id="275" r:id="rId5"/>
    <p:sldId id="276" r:id="rId6"/>
    <p:sldId id="277" r:id="rId7"/>
    <p:sldId id="281" r:id="rId8"/>
    <p:sldId id="274" r:id="rId9"/>
    <p:sldId id="271" r:id="rId10"/>
    <p:sldId id="278" r:id="rId11"/>
    <p:sldId id="268" r:id="rId12"/>
    <p:sldId id="279" r:id="rId13"/>
    <p:sldId id="280" r:id="rId14"/>
    <p:sldId id="282" r:id="rId15"/>
    <p:sldId id="269" r:id="rId16"/>
    <p:sldId id="265" r:id="rId17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1F9"/>
    <a:srgbClr val="3773B5"/>
    <a:srgbClr val="516FED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68" y="4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D759F-B432-4841-8B24-27912A6E2B24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0BEBC-2AFA-47E6-B9A4-70E2D68347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91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BEBC-2AFA-47E6-B9A4-70E2D68347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32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336769"/>
            <a:ext cx="2592254" cy="1080525"/>
          </a:xfrm>
          <a:prstGeom prst="rect">
            <a:avLst/>
          </a:prstGeom>
        </p:spPr>
      </p:pic>
      <p:sp>
        <p:nvSpPr>
          <p:cNvPr id="5" name="CustomShape 3"/>
          <p:cNvSpPr/>
          <p:nvPr userDrawn="1"/>
        </p:nvSpPr>
        <p:spPr>
          <a:xfrm>
            <a:off x="959400" y="513000"/>
            <a:ext cx="41904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R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egional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ooperation for 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L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imited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A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rea </a:t>
            </a:r>
            <a:r>
              <a:rPr lang="en-GB" sz="1400" b="0" i="1" strike="noStrike" spc="-1" dirty="0" err="1">
                <a:solidFill>
                  <a:schemeClr val="accent1"/>
                </a:solidFill>
                <a:latin typeface="Arial"/>
              </a:rPr>
              <a:t>Modeling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 in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entral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E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urope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1260000" y="2954469"/>
            <a:ext cx="7736821" cy="944562"/>
          </a:xfrm>
          <a:prstGeom prst="rect">
            <a:avLst/>
          </a:prstGeom>
        </p:spPr>
        <p:txBody>
          <a:bodyPr lIns="144000" rIns="144000" anchor="ctr" anchorCtr="0"/>
          <a:lstStyle>
            <a:lvl1pPr algn="l">
              <a:defRPr b="1" baseline="0"/>
            </a:lvl1pPr>
          </a:lstStyle>
          <a:p>
            <a:r>
              <a:rPr lang="en-US" dirty="0" smtClean="0"/>
              <a:t>Click to write title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4093650"/>
            <a:ext cx="7740000" cy="503783"/>
          </a:xfrm>
          <a:prstGeom prst="rect">
            <a:avLst/>
          </a:prstGeom>
        </p:spPr>
        <p:txBody>
          <a:bodyPr lIns="144000" rIns="144000" anchor="ctr" anchorCtr="0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Click to enter Authors</a:t>
            </a:r>
            <a:endParaRPr lang="en-US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1008001" y="4777650"/>
            <a:ext cx="8064367" cy="577905"/>
            <a:chOff x="1008001" y="4777650"/>
            <a:chExt cx="8064367" cy="577905"/>
          </a:xfrm>
        </p:grpSpPr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4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>
            <a:xfrm>
              <a:off x="1008001" y="4885290"/>
              <a:ext cx="1032129" cy="380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ázek 11"/>
            <p:cNvPicPr/>
            <p:nvPr userDrawn="1"/>
          </p:nvPicPr>
          <p:blipFill>
            <a:blip r:embed="rId5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Obrázek 3"/>
            <p:cNvPicPr/>
            <p:nvPr userDrawn="1"/>
          </p:nvPicPr>
          <p:blipFill>
            <a:blip r:embed="rId6"/>
            <a:stretch/>
          </p:blipFill>
          <p:spPr>
            <a:xfrm>
              <a:off x="2952000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Obrázek 14"/>
            <p:cNvPicPr/>
            <p:nvPr userDrawn="1"/>
          </p:nvPicPr>
          <p:blipFill>
            <a:blip r:embed="rId7"/>
            <a:stretch/>
          </p:blipFill>
          <p:spPr>
            <a:xfrm>
              <a:off x="4428000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00" y="4777650"/>
              <a:ext cx="577885" cy="577905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000" y="4813650"/>
              <a:ext cx="424964" cy="503200"/>
            </a:xfrm>
            <a:prstGeom prst="rect">
              <a:avLst/>
            </a:prstGeom>
          </p:spPr>
        </p:pic>
      </p:grpSp>
      <p:sp>
        <p:nvSpPr>
          <p:cNvPr id="19" name="CustomShape 8"/>
          <p:cNvSpPr/>
          <p:nvPr userDrawn="1"/>
        </p:nvSpPr>
        <p:spPr>
          <a:xfrm>
            <a:off x="1008000" y="2905650"/>
            <a:ext cx="8063640" cy="1058040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9"/>
          <p:cNvSpPr/>
          <p:nvPr userDrawn="1"/>
        </p:nvSpPr>
        <p:spPr>
          <a:xfrm>
            <a:off x="1008000" y="4057650"/>
            <a:ext cx="8063640" cy="567000"/>
          </a:xfrm>
          <a:prstGeom prst="rect">
            <a:avLst/>
          </a:prstGeom>
          <a:noFill/>
          <a:ln w="12700">
            <a:solidFill>
              <a:srgbClr val="009DD9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0"/>
          <p:cNvSpPr/>
          <p:nvPr userDrawn="1"/>
        </p:nvSpPr>
        <p:spPr>
          <a:xfrm>
            <a:off x="1008000" y="2905650"/>
            <a:ext cx="251640" cy="1058040"/>
          </a:xfrm>
          <a:prstGeom prst="rect">
            <a:avLst/>
          </a:prstGeom>
          <a:solidFill>
            <a:schemeClr val="accent1"/>
          </a:solidFill>
          <a:ln w="648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1"/>
          <p:cNvSpPr/>
          <p:nvPr userDrawn="1"/>
        </p:nvSpPr>
        <p:spPr>
          <a:xfrm>
            <a:off x="1008000" y="4057650"/>
            <a:ext cx="251640" cy="566640"/>
          </a:xfrm>
          <a:prstGeom prst="rect">
            <a:avLst/>
          </a:prstGeom>
          <a:solidFill>
            <a:srgbClr val="009DD9"/>
          </a:solidFill>
          <a:ln w="648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 userDrawn="1"/>
        </p:nvGrpSpPr>
        <p:grpSpPr>
          <a:xfrm>
            <a:off x="1008001" y="4777650"/>
            <a:ext cx="8064367" cy="577905"/>
            <a:chOff x="1008001" y="4777650"/>
            <a:chExt cx="8064367" cy="577905"/>
          </a:xfrm>
        </p:grpSpPr>
        <p:pic>
          <p:nvPicPr>
            <p:cNvPr id="16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4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>
            <a:xfrm>
              <a:off x="1008001" y="4885290"/>
              <a:ext cx="1032129" cy="380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Obrázek 17"/>
            <p:cNvPicPr/>
            <p:nvPr userDrawn="1"/>
          </p:nvPicPr>
          <p:blipFill>
            <a:blip r:embed="rId4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Obrázek 3"/>
            <p:cNvPicPr/>
            <p:nvPr userDrawn="1"/>
          </p:nvPicPr>
          <p:blipFill>
            <a:blip r:embed="rId5"/>
            <a:stretch/>
          </p:blipFill>
          <p:spPr>
            <a:xfrm>
              <a:off x="2952000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Obrázek 28"/>
            <p:cNvPicPr/>
            <p:nvPr userDrawn="1"/>
          </p:nvPicPr>
          <p:blipFill>
            <a:blip r:embed="rId6"/>
            <a:stretch/>
          </p:blipFill>
          <p:spPr>
            <a:xfrm>
              <a:off x="4428000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Obrázek 2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00" y="4777650"/>
              <a:ext cx="577885" cy="577905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000" y="4813650"/>
              <a:ext cx="424964" cy="503200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336769"/>
            <a:ext cx="2592254" cy="1080525"/>
          </a:xfrm>
          <a:prstGeom prst="rect">
            <a:avLst/>
          </a:prstGeom>
        </p:spPr>
      </p:pic>
      <p:sp>
        <p:nvSpPr>
          <p:cNvPr id="5" name="CustomShape 3"/>
          <p:cNvSpPr/>
          <p:nvPr userDrawn="1"/>
        </p:nvSpPr>
        <p:spPr>
          <a:xfrm>
            <a:off x="959400" y="513000"/>
            <a:ext cx="41904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R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egional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ooperation for 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L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imited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A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rea </a:t>
            </a:r>
            <a:r>
              <a:rPr lang="en-GB" sz="1400" b="0" i="1" strike="noStrike" spc="-1" dirty="0" err="1">
                <a:solidFill>
                  <a:schemeClr val="accent1"/>
                </a:solidFill>
                <a:latin typeface="Arial"/>
              </a:rPr>
              <a:t>Modeling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 in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entral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E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urope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 hasCustomPrompt="1"/>
          </p:nvPr>
        </p:nvSpPr>
        <p:spPr>
          <a:xfrm>
            <a:off x="1171902" y="1890713"/>
            <a:ext cx="7736821" cy="944562"/>
          </a:xfrm>
          <a:prstGeom prst="rect">
            <a:avLst/>
          </a:prstGeom>
        </p:spPr>
        <p:txBody>
          <a:bodyPr lIns="144000" rIns="144000" anchor="ctr" anchorCtr="0"/>
          <a:lstStyle>
            <a:lvl1pPr algn="l">
              <a:defRPr b="1" baseline="0"/>
            </a:lvl1pPr>
          </a:lstStyle>
          <a:p>
            <a:r>
              <a:rPr lang="en-US" dirty="0" smtClean="0"/>
              <a:t>Click to 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8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9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04825" y="90513"/>
            <a:ext cx="7336800" cy="728538"/>
          </a:xfrm>
          <a:prstGeom prst="rect">
            <a:avLst/>
          </a:prstGeom>
        </p:spPr>
        <p:txBody>
          <a:bodyPr/>
          <a:lstStyle/>
          <a:p>
            <a:r>
              <a:rPr kumimoji="0" lang="en-US" noProof="0" dirty="0" smtClean="0"/>
              <a:t>Click to enter slide title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972000"/>
            <a:ext cx="9072563" cy="4176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 smtClean="0"/>
              <a:t>Click to add cont.</a:t>
            </a:r>
          </a:p>
          <a:p>
            <a:pPr lvl="1" eaLnBrk="1" latinLnBrk="0" hangingPunct="1"/>
            <a:r>
              <a:rPr kumimoji="0" lang="en-US" noProof="0" dirty="0" smtClean="0"/>
              <a:t>Second level</a:t>
            </a:r>
          </a:p>
          <a:p>
            <a:pPr lvl="2" eaLnBrk="1" latinLnBrk="0" hangingPunct="1"/>
            <a:r>
              <a:rPr kumimoji="0" lang="en-US" noProof="0" dirty="0" smtClean="0"/>
              <a:t>Third level</a:t>
            </a:r>
          </a:p>
          <a:p>
            <a:pPr lvl="3" eaLnBrk="1" latinLnBrk="0" hangingPunct="1"/>
            <a:r>
              <a:rPr kumimoji="0" lang="en-US" noProof="0" dirty="0" smtClean="0"/>
              <a:t>Forth level</a:t>
            </a:r>
          </a:p>
          <a:p>
            <a:pPr lvl="4" eaLnBrk="1" latinLnBrk="0" hangingPunct="1"/>
            <a:r>
              <a:rPr kumimoji="0" lang="en-US" noProof="0" dirty="0" smtClean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8"/>
          <p:cNvSpPr>
            <a:spLocks noGrp="1"/>
          </p:cNvSpPr>
          <p:nvPr>
            <p:ph sz="quarter" idx="1" hasCustomPrompt="1"/>
          </p:nvPr>
        </p:nvSpPr>
        <p:spPr>
          <a:xfrm>
            <a:off x="504031" y="972000"/>
            <a:ext cx="4455636" cy="4176000"/>
          </a:xfrm>
        </p:spPr>
        <p:txBody>
          <a:bodyPr/>
          <a:lstStyle>
            <a:lvl1pPr eaLnBrk="1" latinLnBrk="0" hangingPunct="1">
              <a:defRPr baseline="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 smtClean="0"/>
              <a:t>Click to add cont.</a:t>
            </a:r>
          </a:p>
          <a:p>
            <a:pPr lvl="1" eaLnBrk="1" latinLnBrk="0" hangingPunct="1"/>
            <a:r>
              <a:rPr kumimoji="0" lang="en-US" noProof="0" dirty="0" smtClean="0"/>
              <a:t>Second level</a:t>
            </a:r>
          </a:p>
          <a:p>
            <a:pPr lvl="2" eaLnBrk="1" latinLnBrk="0" hangingPunct="1"/>
            <a:r>
              <a:rPr kumimoji="0" lang="en-US" noProof="0" dirty="0" smtClean="0"/>
              <a:t>Third level</a:t>
            </a:r>
          </a:p>
          <a:p>
            <a:pPr lvl="3" eaLnBrk="1" latinLnBrk="0" hangingPunct="1"/>
            <a:r>
              <a:rPr kumimoji="0" lang="en-US" noProof="0" dirty="0" smtClean="0"/>
              <a:t>Forth level</a:t>
            </a:r>
          </a:p>
          <a:p>
            <a:pPr lvl="4" eaLnBrk="1" latinLnBrk="0" hangingPunct="1"/>
            <a:r>
              <a:rPr kumimoji="0" lang="en-US" noProof="0" dirty="0" smtClean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6" name="Inhaltsplatzhalter 10"/>
          <p:cNvSpPr>
            <a:spLocks noGrp="1"/>
          </p:cNvSpPr>
          <p:nvPr>
            <p:ph sz="quarter" idx="2" hasCustomPrompt="1"/>
          </p:nvPr>
        </p:nvSpPr>
        <p:spPr>
          <a:xfrm>
            <a:off x="5106677" y="972000"/>
            <a:ext cx="4455636" cy="4176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 smtClean="0"/>
              <a:t>Click to add cont. </a:t>
            </a:r>
          </a:p>
          <a:p>
            <a:pPr lvl="1" eaLnBrk="1" latinLnBrk="0" hangingPunct="1"/>
            <a:r>
              <a:rPr kumimoji="0" lang="en-US" noProof="0" dirty="0" smtClean="0"/>
              <a:t>Second level</a:t>
            </a:r>
          </a:p>
          <a:p>
            <a:pPr lvl="2" eaLnBrk="1" latinLnBrk="0" hangingPunct="1"/>
            <a:r>
              <a:rPr kumimoji="0" lang="en-US" noProof="0" dirty="0" smtClean="0"/>
              <a:t>Third level</a:t>
            </a:r>
          </a:p>
          <a:p>
            <a:pPr lvl="3" eaLnBrk="1" latinLnBrk="0" hangingPunct="1"/>
            <a:r>
              <a:rPr kumimoji="0" lang="en-US" noProof="0" dirty="0" smtClean="0"/>
              <a:t>Forth level</a:t>
            </a:r>
          </a:p>
          <a:p>
            <a:pPr lvl="4" eaLnBrk="1" latinLnBrk="0" hangingPunct="1"/>
            <a:r>
              <a:rPr kumimoji="0" lang="en-US" noProof="0" dirty="0" smtClean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8" name="Titelplatzhalter 21"/>
          <p:cNvSpPr>
            <a:spLocks noGrp="1"/>
          </p:cNvSpPr>
          <p:nvPr>
            <p:ph type="title"/>
          </p:nvPr>
        </p:nvSpPr>
        <p:spPr>
          <a:xfrm>
            <a:off x="504031" y="90000"/>
            <a:ext cx="7335753" cy="727200"/>
          </a:xfrm>
          <a:prstGeom prst="rect">
            <a:avLst/>
          </a:prstGeom>
        </p:spPr>
        <p:txBody>
          <a:bodyPr vert="horz" lIns="0" bIns="36000" anchor="ctr" anchorCtr="0">
            <a:normAutofit/>
          </a:bodyPr>
          <a:lstStyle/>
          <a:p>
            <a:r>
              <a:rPr kumimoji="0" lang="en-US" noProof="0" dirty="0" smtClean="0"/>
              <a:t>Click to enter slide title</a:t>
            </a:r>
            <a:endParaRPr kumimoji="0"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06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44875" y="5256213"/>
            <a:ext cx="3190875" cy="301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 smtClean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755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04825" y="972000"/>
            <a:ext cx="4459288" cy="417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5112000" y="972000"/>
            <a:ext cx="4459288" cy="183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5112320" y="2907284"/>
            <a:ext cx="4459288" cy="2232247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 smtClean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627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112320" y="936000"/>
            <a:ext cx="4459288" cy="4212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503808" y="972000"/>
            <a:ext cx="4459288" cy="183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503808" y="2908800"/>
            <a:ext cx="4459288" cy="2230731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 smtClean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505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03808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3580513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6624488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624488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4" hasCustomPrompt="1"/>
          </p:nvPr>
        </p:nvSpPr>
        <p:spPr>
          <a:xfrm>
            <a:off x="3580513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15" name="Zástupný symbol pro obsah 2"/>
          <p:cNvSpPr>
            <a:spLocks noGrp="1"/>
          </p:cNvSpPr>
          <p:nvPr>
            <p:ph sz="half" idx="15" hasCustomPrompt="1"/>
          </p:nvPr>
        </p:nvSpPr>
        <p:spPr>
          <a:xfrm>
            <a:off x="503808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enter text</a:t>
            </a:r>
            <a:endParaRPr lang="cs-CZ" dirty="0" smtClean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 smtClean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815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gif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 hidden="1"/>
          <p:cNvSpPr/>
          <p:nvPr/>
        </p:nvSpPr>
        <p:spPr>
          <a:xfrm rot="5400000">
            <a:off x="488520" y="5330520"/>
            <a:ext cx="157320" cy="132120"/>
          </a:xfrm>
          <a:prstGeom prst="triangle">
            <a:avLst>
              <a:gd name="adj" fmla="val 50000"/>
            </a:avLst>
          </a:prstGeom>
          <a:solidFill>
            <a:srgbClr val="009DD9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747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7" r:id="rId2"/>
    <p:sldLayoutId id="2147483734" r:id="rId3"/>
  </p:sldLayoutIdLst>
  <p:timing>
    <p:tnLst>
      <p:par>
        <p:cTn id="1" dur="indefinite" restart="never" nodeType="tmRoot"/>
      </p:par>
    </p:tnLst>
  </p:timing>
  <p:txStyles>
    <p:titleStyle>
      <a:lvl1pPr>
        <a:defRPr sz="3200" baseline="0">
          <a:latin typeface="+mj-lt"/>
        </a:defRPr>
      </a:lvl1pPr>
    </p:titleStyle>
    <p:bodyStyle>
      <a:lvl1pPr>
        <a:defRPr baseline="0"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>
            <a:grpSpLocks noChangeAspect="1"/>
          </p:cNvGrpSpPr>
          <p:nvPr userDrawn="1"/>
        </p:nvGrpSpPr>
        <p:grpSpPr>
          <a:xfrm>
            <a:off x="5038421" y="5283544"/>
            <a:ext cx="4521254" cy="324000"/>
            <a:chOff x="1008001" y="4777650"/>
            <a:chExt cx="8064367" cy="577905"/>
          </a:xfrm>
        </p:grpSpPr>
        <p:pic>
          <p:nvPicPr>
            <p:cNvPr id="31" name="Picture 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4"/>
            <p:cNvPicPr>
              <a:picLocks noChangeAspect="1"/>
            </p:cNvPicPr>
            <p:nvPr userDrawn="1"/>
          </p:nvPicPr>
          <p:blipFill>
            <a:blip r:embed="rId9"/>
            <a:stretch/>
          </p:blipFill>
          <p:spPr>
            <a:xfrm>
              <a:off x="1008001" y="4885290"/>
              <a:ext cx="1032129" cy="380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Obrázek 32"/>
            <p:cNvPicPr/>
            <p:nvPr userDrawn="1"/>
          </p:nvPicPr>
          <p:blipFill>
            <a:blip r:embed="rId10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Obrázek 3"/>
            <p:cNvPicPr/>
            <p:nvPr userDrawn="1"/>
          </p:nvPicPr>
          <p:blipFill>
            <a:blip r:embed="rId11"/>
            <a:stretch/>
          </p:blipFill>
          <p:spPr>
            <a:xfrm>
              <a:off x="2952000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Obrázek 34"/>
            <p:cNvPicPr/>
            <p:nvPr userDrawn="1"/>
          </p:nvPicPr>
          <p:blipFill>
            <a:blip r:embed="rId12"/>
            <a:stretch/>
          </p:blipFill>
          <p:spPr>
            <a:xfrm>
              <a:off x="4428000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Obrázek 35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00" y="4777650"/>
              <a:ext cx="577885" cy="577905"/>
            </a:xfrm>
            <a:prstGeom prst="rect">
              <a:avLst/>
            </a:prstGeom>
          </p:spPr>
        </p:pic>
        <p:pic>
          <p:nvPicPr>
            <p:cNvPr id="37" name="Obrázek 36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38" name="Obrázek 37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000" y="4813650"/>
              <a:ext cx="424964" cy="503200"/>
            </a:xfrm>
            <a:prstGeom prst="rect">
              <a:avLst/>
            </a:prstGeom>
          </p:spPr>
        </p:pic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84" y="96848"/>
            <a:ext cx="1736810" cy="723951"/>
          </a:xfrm>
          <a:prstGeom prst="rect">
            <a:avLst/>
          </a:prstGeom>
        </p:spPr>
      </p:pic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504031" y="90000"/>
            <a:ext cx="7335753" cy="727200"/>
          </a:xfrm>
          <a:prstGeom prst="rect">
            <a:avLst/>
          </a:prstGeom>
        </p:spPr>
        <p:txBody>
          <a:bodyPr vert="horz" lIns="0" tIns="0" bIns="0" anchor="ctr" anchorCtr="0">
            <a:normAutofit/>
          </a:bodyPr>
          <a:lstStyle/>
          <a:p>
            <a:r>
              <a:rPr kumimoji="0" lang="en-US" noProof="0" dirty="0" smtClean="0"/>
              <a:t>Click to enter slide title</a:t>
            </a:r>
            <a:endParaRPr kumimoji="0"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504031" y="972000"/>
            <a:ext cx="9072563" cy="417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noProof="0" dirty="0" smtClean="0"/>
              <a:t>First level</a:t>
            </a:r>
          </a:p>
          <a:p>
            <a:pPr lvl="1" eaLnBrk="1" latinLnBrk="0" hangingPunct="1"/>
            <a:r>
              <a:rPr kumimoji="0" lang="en-US" noProof="0" dirty="0" smtClean="0"/>
              <a:t>Second level</a:t>
            </a:r>
          </a:p>
          <a:p>
            <a:pPr lvl="2" eaLnBrk="1" latinLnBrk="0" hangingPunct="1"/>
            <a:r>
              <a:rPr kumimoji="0" lang="en-US" noProof="0" dirty="0" smtClean="0"/>
              <a:t>Third level</a:t>
            </a:r>
          </a:p>
          <a:p>
            <a:pPr lvl="3" eaLnBrk="1" latinLnBrk="0" hangingPunct="1"/>
            <a:r>
              <a:rPr kumimoji="0" lang="en-US" noProof="0" dirty="0" smtClean="0"/>
              <a:t>Forth level</a:t>
            </a:r>
          </a:p>
          <a:p>
            <a:pPr lvl="4" eaLnBrk="1" latinLnBrk="0" hangingPunct="1"/>
            <a:r>
              <a:rPr kumimoji="0"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504031" y="5220000"/>
            <a:ext cx="907256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504031" y="820800"/>
            <a:ext cx="907256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ustomShape 3"/>
          <p:cNvSpPr/>
          <p:nvPr/>
        </p:nvSpPr>
        <p:spPr>
          <a:xfrm rot="5400000">
            <a:off x="488520" y="5330520"/>
            <a:ext cx="157320" cy="13212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56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PlaceHolder 7"/>
          <p:cNvSpPr txBox="1">
            <a:spLocks/>
          </p:cNvSpPr>
          <p:nvPr/>
        </p:nvSpPr>
        <p:spPr>
          <a:xfrm>
            <a:off x="624664" y="5230800"/>
            <a:ext cx="2183400" cy="302040"/>
          </a:xfrm>
          <a:prstGeom prst="rect">
            <a:avLst/>
          </a:prstGeom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96DA2-B5CA-488F-93C8-1208E4CA7F1A}" type="slidenum">
              <a:rPr lang="en-GB" sz="1500" spc="-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500" spc="-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5" r:id="rId2"/>
    <p:sldLayoutId id="2147483723" r:id="rId3"/>
    <p:sldLayoutId id="2147483725" r:id="rId4"/>
    <p:sldLayoutId id="2147483726" r:id="rId5"/>
    <p:sldLayoutId id="214748372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spcAft>
          <a:spcPts val="200"/>
        </a:spcAft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spcAft>
          <a:spcPts val="100"/>
        </a:spcAft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lumMod val="50000"/>
          </a:schemeClr>
        </a:buClr>
        <a:buSzPct val="76000"/>
        <a:buFont typeface="Wingdings 3"/>
        <a:buChar char=""/>
        <a:defRPr kumimoji="0"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1"/>
        </a:buClr>
        <a:buSzPct val="70000"/>
        <a:buFont typeface="Wingdings"/>
        <a:buChar char=""/>
        <a:defRPr kumimoji="0"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ALARO</a:t>
            </a:r>
            <a:r>
              <a:rPr lang="en-US" dirty="0" smtClean="0">
                <a:solidFill>
                  <a:schemeClr val="tx1"/>
                </a:solidFill>
              </a:rPr>
              <a:t> Experiences at CHMI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Radmila Bro</a:t>
            </a:r>
            <a:r>
              <a:rPr lang="cs-CZ" dirty="0" err="1" smtClean="0"/>
              <a:t>žková</a:t>
            </a:r>
            <a:r>
              <a:rPr lang="cs-CZ" dirty="0" smtClean="0"/>
              <a:t> on </a:t>
            </a:r>
            <a:r>
              <a:rPr lang="cs-CZ" dirty="0" err="1" smtClean="0"/>
              <a:t>behalf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CHMI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IR BT 10.8 </a:t>
            </a:r>
            <a:r>
              <a:rPr lang="el-GR" dirty="0"/>
              <a:t>μ</a:t>
            </a:r>
            <a:r>
              <a:rPr lang="en-US" dirty="0"/>
              <a:t>m </a:t>
            </a:r>
            <a:r>
              <a:rPr lang="en-US" dirty="0" smtClean="0"/>
              <a:t>(3/3</a:t>
            </a:r>
            <a:r>
              <a:rPr lang="en-US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972000"/>
            <a:ext cx="4103439" cy="4176000"/>
          </a:xfrm>
        </p:spPr>
        <p:txBody>
          <a:bodyPr/>
          <a:lstStyle/>
          <a:p>
            <a:r>
              <a:rPr lang="en-US" dirty="0" smtClean="0"/>
              <a:t>Investigation has shown that cloud cover (of anvils) is present in the model (picture);</a:t>
            </a:r>
          </a:p>
          <a:p>
            <a:r>
              <a:rPr lang="en-US" dirty="0" smtClean="0"/>
              <a:t>The cloud is thin;</a:t>
            </a:r>
          </a:p>
          <a:p>
            <a:r>
              <a:rPr lang="en-US" dirty="0" smtClean="0"/>
              <a:t>The cloud ice content is small;</a:t>
            </a:r>
          </a:p>
          <a:p>
            <a:r>
              <a:rPr lang="en-US" dirty="0" smtClean="0"/>
              <a:t>Not enough LW absorption </a:t>
            </a:r>
          </a:p>
          <a:p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0" y="1107083"/>
            <a:ext cx="502110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type from M</a:t>
            </a:r>
            <a:r>
              <a:rPr lang="cs-CZ" dirty="0" err="1" smtClean="0"/>
              <a:t>étéo</a:t>
            </a:r>
            <a:r>
              <a:rPr lang="cs-CZ" dirty="0" smtClean="0"/>
              <a:t>-France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1840" y="4137884"/>
            <a:ext cx="8920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Winter case with freezing rain (red color) and summer case with small and </a:t>
            </a:r>
          </a:p>
          <a:p>
            <a:r>
              <a:rPr lang="en-US" sz="2400" i="1" dirty="0">
                <a:solidFill>
                  <a:srgbClr val="3631F9"/>
                </a:solidFill>
              </a:rPr>
              <a:t>b</a:t>
            </a:r>
            <a:r>
              <a:rPr lang="en-US" sz="2400" i="1" dirty="0" smtClean="0">
                <a:solidFill>
                  <a:srgbClr val="3631F9"/>
                </a:solidFill>
              </a:rPr>
              <a:t>igger hail (yellow and orange color). Appreciated product.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987396"/>
            <a:ext cx="3675126" cy="291788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56" y="987395"/>
            <a:ext cx="3675126" cy="29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Thermal Comfort Index 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1840" y="4137884"/>
            <a:ext cx="8693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It is based on a “radiative balance” of human body, wind speed etc. Thus it</a:t>
            </a:r>
          </a:p>
          <a:p>
            <a:r>
              <a:rPr lang="en-US" sz="2400" i="1" dirty="0">
                <a:solidFill>
                  <a:srgbClr val="3631F9"/>
                </a:solidFill>
              </a:rPr>
              <a:t>r</a:t>
            </a:r>
            <a:r>
              <a:rPr lang="en-US" sz="2400" i="1" dirty="0" smtClean="0">
                <a:solidFill>
                  <a:srgbClr val="3631F9"/>
                </a:solidFill>
              </a:rPr>
              <a:t>eacts to cloudiness as we see on the cold front case.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4" y="824954"/>
            <a:ext cx="41624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discharge density 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1840" y="4137884"/>
            <a:ext cx="8028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Cold front case example: left – simulation, right – observations.</a:t>
            </a:r>
          </a:p>
          <a:p>
            <a:r>
              <a:rPr lang="en-US" sz="2400" i="1" dirty="0" smtClean="0">
                <a:solidFill>
                  <a:srgbClr val="3631F9"/>
                </a:solidFill>
              </a:rPr>
              <a:t>For more details see please presentation of David at the Accord WS.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4" y="1110663"/>
            <a:ext cx="4297804" cy="27673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831" y="1115755"/>
            <a:ext cx="4294469" cy="27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504030" y="972000"/>
            <a:ext cx="8856761" cy="41760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winter</a:t>
            </a:r>
            <a:r>
              <a:rPr lang="en-US" dirty="0" smtClean="0"/>
              <a:t> under </a:t>
            </a:r>
            <a:r>
              <a:rPr lang="en-US" dirty="0" smtClean="0">
                <a:solidFill>
                  <a:srgbClr val="00B050"/>
                </a:solidFill>
              </a:rPr>
              <a:t>stable conditions: </a:t>
            </a:r>
            <a:r>
              <a:rPr lang="en-US" dirty="0" smtClean="0">
                <a:solidFill>
                  <a:schemeClr val="tx2"/>
                </a:solidFill>
              </a:rPr>
              <a:t>minima are too cold, in presence of snow it is another story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summer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afternoon: </a:t>
            </a:r>
            <a:r>
              <a:rPr lang="en-US" dirty="0" smtClean="0">
                <a:solidFill>
                  <a:schemeClr val="tx2"/>
                </a:solidFill>
              </a:rPr>
              <a:t>maxima are too cold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smtClean="0"/>
              <a:t>Is there a common reason?</a:t>
            </a:r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It is not really clear;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of big driving ingredient is soil moisture due to the latent heat effect – the bias can go to both directions (!);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oil moisture depends on precipitation and surface analysis. </a:t>
            </a:r>
            <a:endParaRPr lang="en-US" dirty="0"/>
          </a:p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bias in T2m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9789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en-US" dirty="0" smtClean="0"/>
              <a:t>Operational changes since last ALARO WD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Changes in the model (not in DA)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the turbulence scheme TOUCANS:</a:t>
            </a:r>
          </a:p>
          <a:p>
            <a:pPr lvl="2"/>
            <a:r>
              <a:rPr lang="en-US" dirty="0" smtClean="0"/>
              <a:t>Diffusion of conservative variables with the total cloudiness as used in the microphysics;</a:t>
            </a:r>
          </a:p>
          <a:p>
            <a:pPr lvl="2"/>
            <a:r>
              <a:rPr lang="en-US" dirty="0" smtClean="0"/>
              <a:t>New numerical treatment when using two prognostic energies;</a:t>
            </a:r>
          </a:p>
          <a:p>
            <a:pPr lvl="1"/>
            <a:r>
              <a:rPr lang="en-US" dirty="0" smtClean="0"/>
              <a:t>Orographic roughness from GMTED2010 (and consequently switching off the GWD scheme), vegetation roughness from ECOCLIMAP II; </a:t>
            </a:r>
          </a:p>
          <a:p>
            <a:pPr lvl="1"/>
            <a:r>
              <a:rPr lang="en-US" dirty="0" smtClean="0"/>
              <a:t>Prognostic </a:t>
            </a:r>
            <a:r>
              <a:rPr lang="en-US" dirty="0" err="1" smtClean="0"/>
              <a:t>graupel</a:t>
            </a:r>
            <a:r>
              <a:rPr lang="en-US" dirty="0" smtClean="0"/>
              <a:t> in ALARO microphysics;</a:t>
            </a:r>
          </a:p>
          <a:p>
            <a:pPr lvl="1"/>
            <a:r>
              <a:rPr lang="en-US" dirty="0" smtClean="0"/>
              <a:t>Another choice of d4 variable in NH (ND4SYS=2).</a:t>
            </a:r>
          </a:p>
        </p:txBody>
      </p:sp>
    </p:spTree>
    <p:extLst>
      <p:ext uri="{BB962C8B-B14F-4D97-AF65-F5344CB8AC3E}">
        <p14:creationId xmlns:p14="http://schemas.microsoft.com/office/powerpoint/2010/main" val="16393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diffusion of conservative variables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72" y="1323107"/>
            <a:ext cx="7785679" cy="187783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63848" y="3843387"/>
            <a:ext cx="845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Improvement in temperature bias, and also in humidity bias (not shown)</a:t>
            </a:r>
            <a:endParaRPr lang="cs-CZ" sz="2400" i="1" dirty="0">
              <a:solidFill>
                <a:srgbClr val="3631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roughness and GWD switch off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5279" y="3483347"/>
            <a:ext cx="8414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Improvement of 10 m wind speed, bias in the night comes mainly from </a:t>
            </a:r>
          </a:p>
          <a:p>
            <a:r>
              <a:rPr lang="en-US" sz="2400" i="1" dirty="0">
                <a:solidFill>
                  <a:srgbClr val="3631F9"/>
                </a:solidFill>
              </a:rPr>
              <a:t>s</a:t>
            </a:r>
            <a:r>
              <a:rPr lang="en-US" sz="2400" i="1" dirty="0" smtClean="0">
                <a:solidFill>
                  <a:srgbClr val="3631F9"/>
                </a:solidFill>
              </a:rPr>
              <a:t>witching off the GWD scheme. See the talk at the AHW 2020.</a:t>
            </a:r>
            <a:endParaRPr lang="cs-CZ" sz="2400" i="1" dirty="0">
              <a:solidFill>
                <a:srgbClr val="3631F9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3" y="1035075"/>
            <a:ext cx="3363728" cy="19503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832" y="1035075"/>
            <a:ext cx="3294270" cy="19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numerical treatment of TKE &amp; TTE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5279" y="3987403"/>
            <a:ext cx="8587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There is less mixing in stable conditions: colder temperature, weaker wind</a:t>
            </a:r>
          </a:p>
          <a:p>
            <a:r>
              <a:rPr lang="en-US" sz="2400" i="1" dirty="0" smtClean="0">
                <a:solidFill>
                  <a:srgbClr val="3631F9"/>
                </a:solidFill>
              </a:rPr>
              <a:t>STDEV error is </a:t>
            </a:r>
            <a:r>
              <a:rPr lang="en-US" sz="2400" i="1" dirty="0" smtClean="0">
                <a:solidFill>
                  <a:srgbClr val="FF0000"/>
                </a:solidFill>
              </a:rPr>
              <a:t>lowered</a:t>
            </a:r>
            <a:r>
              <a:rPr lang="en-US" sz="2400" i="1" dirty="0" smtClean="0">
                <a:solidFill>
                  <a:srgbClr val="3631F9"/>
                </a:solidFill>
              </a:rPr>
              <a:t> for all parameters. What about cold bias 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74533" b="71588"/>
          <a:stretch/>
        </p:blipFill>
        <p:spPr>
          <a:xfrm>
            <a:off x="359792" y="1035075"/>
            <a:ext cx="2242433" cy="12961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t="52540" r="49182" b="25873"/>
          <a:stretch/>
        </p:blipFill>
        <p:spPr>
          <a:xfrm>
            <a:off x="2627993" y="1071078"/>
            <a:ext cx="2232249" cy="12241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8" r="75351" b="3015"/>
          <a:stretch/>
        </p:blipFill>
        <p:spPr>
          <a:xfrm>
            <a:off x="4886010" y="1035075"/>
            <a:ext cx="2170425" cy="12241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76308" b="71587"/>
          <a:stretch/>
        </p:blipFill>
        <p:spPr>
          <a:xfrm>
            <a:off x="433490" y="2339064"/>
            <a:ext cx="2075153" cy="129614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52540" r="50000" b="25872"/>
          <a:stretch/>
        </p:blipFill>
        <p:spPr>
          <a:xfrm>
            <a:off x="2664048" y="2403227"/>
            <a:ext cx="2160240" cy="12241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8" r="74664" b="3015"/>
          <a:stretch/>
        </p:blipFill>
        <p:spPr>
          <a:xfrm>
            <a:off x="4979693" y="2411073"/>
            <a:ext cx="221916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ND4SYS choice in dynamics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5279" y="3987403"/>
            <a:ext cx="8957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Setting ND4SYS=2 leads to a smoother solution in steep mountains close to</a:t>
            </a:r>
          </a:p>
          <a:p>
            <a:r>
              <a:rPr lang="en-US" sz="2400" i="1" dirty="0">
                <a:solidFill>
                  <a:srgbClr val="3631F9"/>
                </a:solidFill>
              </a:rPr>
              <a:t>t</a:t>
            </a:r>
            <a:r>
              <a:rPr lang="en-US" sz="2400" i="1" dirty="0" smtClean="0">
                <a:solidFill>
                  <a:srgbClr val="3631F9"/>
                </a:solidFill>
              </a:rPr>
              <a:t>he ground. </a:t>
            </a:r>
            <a:r>
              <a:rPr lang="en-US" sz="2400" i="1" dirty="0" smtClean="0">
                <a:solidFill>
                  <a:srgbClr val="FF0000"/>
                </a:solidFill>
              </a:rPr>
              <a:t>Left</a:t>
            </a:r>
            <a:r>
              <a:rPr lang="en-US" sz="2400" i="1" dirty="0" smtClean="0">
                <a:solidFill>
                  <a:srgbClr val="3631F9"/>
                </a:solidFill>
              </a:rPr>
              <a:t>: U wind difference at KLEV over a time-step, see the Alps.</a:t>
            </a:r>
          </a:p>
          <a:p>
            <a:r>
              <a:rPr lang="en-US" sz="2400" i="1" dirty="0">
                <a:solidFill>
                  <a:srgbClr val="00B050"/>
                </a:solidFill>
              </a:rPr>
              <a:t>R</a:t>
            </a:r>
            <a:r>
              <a:rPr lang="en-US" sz="2400" i="1" dirty="0" smtClean="0">
                <a:solidFill>
                  <a:srgbClr val="00B050"/>
                </a:solidFill>
              </a:rPr>
              <a:t>ight</a:t>
            </a:r>
            <a:r>
              <a:rPr lang="en-US" sz="2400" i="1" dirty="0" smtClean="0">
                <a:solidFill>
                  <a:srgbClr val="3631F9"/>
                </a:solidFill>
              </a:rPr>
              <a:t>: </a:t>
            </a:r>
            <a:r>
              <a:rPr lang="en-US" sz="2400" i="1" dirty="0">
                <a:solidFill>
                  <a:srgbClr val="3631F9"/>
                </a:solidFill>
              </a:rPr>
              <a:t>Example of U evolution in one point near Mont </a:t>
            </a:r>
            <a:r>
              <a:rPr lang="en-US" sz="2400" i="1" dirty="0" smtClean="0">
                <a:solidFill>
                  <a:srgbClr val="3631F9"/>
                </a:solidFill>
              </a:rPr>
              <a:t>Blanc.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9096" r="9784" b="6393"/>
          <a:stretch/>
        </p:blipFill>
        <p:spPr>
          <a:xfrm>
            <a:off x="5184328" y="891059"/>
            <a:ext cx="4551383" cy="31928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052" t="20817" r="4667" b="25153"/>
          <a:stretch/>
        </p:blipFill>
        <p:spPr>
          <a:xfrm>
            <a:off x="863848" y="843529"/>
            <a:ext cx="3709026" cy="3178647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583928" y="2559481"/>
            <a:ext cx="864096" cy="419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4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en-US" dirty="0" smtClean="0"/>
              <a:t>Operational changes since last ALARO WD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New products:</a:t>
            </a:r>
          </a:p>
          <a:p>
            <a:pPr lvl="1"/>
            <a:r>
              <a:rPr lang="en-US" dirty="0" smtClean="0"/>
              <a:t>Maximum reflectivity </a:t>
            </a:r>
            <a:r>
              <a:rPr lang="en-US" dirty="0" err="1" smtClean="0"/>
              <a:t>Zmax</a:t>
            </a:r>
            <a:r>
              <a:rPr lang="en-US" dirty="0" smtClean="0"/>
              <a:t>, brightness temperatures of MSG SEVIRI channels IR (10.8 </a:t>
            </a:r>
            <a:r>
              <a:rPr lang="el-GR" dirty="0" smtClean="0"/>
              <a:t>μ</a:t>
            </a:r>
            <a:r>
              <a:rPr lang="en-US" dirty="0" smtClean="0"/>
              <a:t>m) and WV (6.2 </a:t>
            </a:r>
            <a:r>
              <a:rPr lang="el-GR" dirty="0" smtClean="0"/>
              <a:t>μ</a:t>
            </a:r>
            <a:r>
              <a:rPr lang="en-US" dirty="0" smtClean="0"/>
              <a:t>m);</a:t>
            </a:r>
          </a:p>
          <a:p>
            <a:pPr lvl="1"/>
            <a:r>
              <a:rPr lang="en-US" dirty="0" smtClean="0"/>
              <a:t>Precipitation type: most dangerous and most frequent;</a:t>
            </a:r>
          </a:p>
          <a:p>
            <a:pPr lvl="1"/>
            <a:r>
              <a:rPr lang="en-US" dirty="0" smtClean="0"/>
              <a:t>Universal Thermal Comfort Index UTCI;</a:t>
            </a:r>
          </a:p>
          <a:p>
            <a:pPr lvl="1"/>
            <a:r>
              <a:rPr lang="en-US" dirty="0" smtClean="0"/>
              <a:t>Lightning density.</a:t>
            </a:r>
          </a:p>
        </p:txBody>
      </p:sp>
    </p:spTree>
    <p:extLst>
      <p:ext uri="{BB962C8B-B14F-4D97-AF65-F5344CB8AC3E}">
        <p14:creationId xmlns:p14="http://schemas.microsoft.com/office/powerpoint/2010/main" val="4512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IR BT 10.8 </a:t>
            </a:r>
            <a:r>
              <a:rPr lang="el-GR" dirty="0" smtClean="0"/>
              <a:t>μ</a:t>
            </a:r>
            <a:r>
              <a:rPr lang="en-US" dirty="0" smtClean="0"/>
              <a:t>m (1/3) 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963067"/>
            <a:ext cx="8057007" cy="30289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91840" y="4137884"/>
            <a:ext cx="8426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Satellite image on left, model simulation on right. For not so deep clouds</a:t>
            </a:r>
          </a:p>
          <a:p>
            <a:r>
              <a:rPr lang="en-US" sz="2400" i="1" dirty="0">
                <a:solidFill>
                  <a:srgbClr val="3631F9"/>
                </a:solidFill>
              </a:rPr>
              <a:t>t</a:t>
            </a:r>
            <a:r>
              <a:rPr lang="en-US" sz="2400" i="1" dirty="0" smtClean="0">
                <a:solidFill>
                  <a:srgbClr val="3631F9"/>
                </a:solidFill>
              </a:rPr>
              <a:t>he comparison looks good.  </a:t>
            </a:r>
          </a:p>
        </p:txBody>
      </p:sp>
    </p:spTree>
    <p:extLst>
      <p:ext uri="{BB962C8B-B14F-4D97-AF65-F5344CB8AC3E}">
        <p14:creationId xmlns:p14="http://schemas.microsoft.com/office/powerpoint/2010/main" val="25090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IR BT 10.8 </a:t>
            </a:r>
            <a:r>
              <a:rPr lang="el-GR" dirty="0" smtClean="0"/>
              <a:t>μ</a:t>
            </a:r>
            <a:r>
              <a:rPr lang="en-US" dirty="0" smtClean="0"/>
              <a:t>m (2/3)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1840" y="4137884"/>
            <a:ext cx="763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631F9"/>
                </a:solidFill>
              </a:rPr>
              <a:t>In case of developed thunderstorms model IR BT are too warm.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7" y="963067"/>
            <a:ext cx="8057007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LACE_title">
  <a:themeElements>
    <a:clrScheme name="LACE_colors_v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762C8"/>
      </a:accent1>
      <a:accent2>
        <a:srgbClr val="009DD9"/>
      </a:accent2>
      <a:accent3>
        <a:srgbClr val="7F7F7F"/>
      </a:accent3>
      <a:accent4>
        <a:srgbClr val="0762C8"/>
      </a:accent4>
      <a:accent5>
        <a:srgbClr val="009DD9"/>
      </a:accent5>
      <a:accent6>
        <a:srgbClr val="FF0000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CE content">
  <a:themeElements>
    <a:clrScheme name="LACE_colors_v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762C8"/>
      </a:accent1>
      <a:accent2>
        <a:srgbClr val="009DD9"/>
      </a:accent2>
      <a:accent3>
        <a:srgbClr val="7F7F7F"/>
      </a:accent3>
      <a:accent4>
        <a:srgbClr val="0762C8"/>
      </a:accent4>
      <a:accent5>
        <a:srgbClr val="009DD9"/>
      </a:accent5>
      <a:accent6>
        <a:srgbClr val="FF0000"/>
      </a:accent6>
      <a:hlink>
        <a:srgbClr val="F49100"/>
      </a:hlink>
      <a:folHlink>
        <a:srgbClr val="85DFD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Template_LACE-PPT_new</Template>
  <TotalTime>6049</TotalTime>
  <Words>555</Words>
  <Application>Microsoft Office PowerPoint</Application>
  <PresentationFormat>Vlastní</PresentationFormat>
  <Paragraphs>57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DejaVu Sans</vt:lpstr>
      <vt:lpstr>Gill Sans MT</vt:lpstr>
      <vt:lpstr>Wingdings</vt:lpstr>
      <vt:lpstr>Wingdings 3</vt:lpstr>
      <vt:lpstr>LACE_title</vt:lpstr>
      <vt:lpstr>LACE content</vt:lpstr>
      <vt:lpstr>ALARO Experiences at CHMI</vt:lpstr>
      <vt:lpstr> Operational changes since last ALARO WD</vt:lpstr>
      <vt:lpstr>New diffusion of conservative variables</vt:lpstr>
      <vt:lpstr>New roughness and GWD switch off</vt:lpstr>
      <vt:lpstr>New numerical treatment of TKE &amp; TTE </vt:lpstr>
      <vt:lpstr>ND4SYS choice in dynamics </vt:lpstr>
      <vt:lpstr> Operational changes since last ALARO WD</vt:lpstr>
      <vt:lpstr>Verification of IR BT 10.8 μm (1/3) </vt:lpstr>
      <vt:lpstr>Verification of IR BT 10.8 μm (2/3) </vt:lpstr>
      <vt:lpstr>Verification of IR BT 10.8 μm (3/3) </vt:lpstr>
      <vt:lpstr>Precipitation type from Météo-France </vt:lpstr>
      <vt:lpstr>Universal Thermal Comfort Index  </vt:lpstr>
      <vt:lpstr>Lightning discharge density  </vt:lpstr>
      <vt:lpstr>Cold bias in T2m</vt:lpstr>
      <vt:lpstr>Thank you for your attention.</vt:lpstr>
    </vt:vector>
  </TitlesOfParts>
  <Company>ZAMG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 LACE</dc:title>
  <dc:subject>EWGLAM overview talk</dc:subject>
  <dc:creator>Sigl Andrea</dc:creator>
  <dc:description/>
  <cp:lastModifiedBy>radmila</cp:lastModifiedBy>
  <cp:revision>608</cp:revision>
  <dcterms:created xsi:type="dcterms:W3CDTF">2017-03-29T08:08:57Z</dcterms:created>
  <dcterms:modified xsi:type="dcterms:W3CDTF">2022-06-14T06:27:06Z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ZAMG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